
<file path=[Content_Types].xml><?xml version="1.0" encoding="utf-8"?>
<Types xmlns="http://schemas.openxmlformats.org/package/2006/content-types">
  <Default Extension="aac" ContentType="audio/aac"/>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37"/>
  </p:notesMasterIdLst>
  <p:sldIdLst>
    <p:sldId id="256" r:id="rId3"/>
    <p:sldId id="289" r:id="rId4"/>
    <p:sldId id="257" r:id="rId5"/>
    <p:sldId id="266" r:id="rId6"/>
    <p:sldId id="271" r:id="rId7"/>
    <p:sldId id="293" r:id="rId8"/>
    <p:sldId id="294" r:id="rId9"/>
    <p:sldId id="262" r:id="rId10"/>
    <p:sldId id="296" r:id="rId11"/>
    <p:sldId id="297" r:id="rId12"/>
    <p:sldId id="298" r:id="rId13"/>
    <p:sldId id="299" r:id="rId14"/>
    <p:sldId id="300" r:id="rId15"/>
    <p:sldId id="301" r:id="rId16"/>
    <p:sldId id="302" r:id="rId17"/>
    <p:sldId id="303" r:id="rId18"/>
    <p:sldId id="308" r:id="rId19"/>
    <p:sldId id="309" r:id="rId20"/>
    <p:sldId id="310" r:id="rId21"/>
    <p:sldId id="311" r:id="rId22"/>
    <p:sldId id="321" r:id="rId23"/>
    <p:sldId id="312" r:id="rId24"/>
    <p:sldId id="313" r:id="rId25"/>
    <p:sldId id="314" r:id="rId26"/>
    <p:sldId id="315" r:id="rId27"/>
    <p:sldId id="316" r:id="rId28"/>
    <p:sldId id="318" r:id="rId29"/>
    <p:sldId id="319" r:id="rId30"/>
    <p:sldId id="320" r:id="rId31"/>
    <p:sldId id="304" r:id="rId32"/>
    <p:sldId id="305" r:id="rId33"/>
    <p:sldId id="306" r:id="rId34"/>
    <p:sldId id="307" r:id="rId35"/>
    <p:sldId id="288" r:id="rId36"/>
  </p:sldIdLst>
  <p:sldSz cx="9144000" cy="5143500" type="screen16x9"/>
  <p:notesSz cx="6858000" cy="9144000"/>
  <p:embeddedFontLst>
    <p:embeddedFont>
      <p:font typeface="Bell MT" panose="02020503060305020303" pitchFamily="18" charset="77"/>
      <p:regular r:id="rId38"/>
      <p:bold r:id="rId39"/>
      <p:italic r:id="rId40"/>
    </p:embeddedFont>
    <p:embeddedFont>
      <p:font typeface="Britannic Bold" panose="020B0903060703020204" pitchFamily="34" charset="77"/>
      <p:regular r:id="rId41"/>
    </p:embeddedFont>
    <p:embeddedFont>
      <p:font typeface="Cambria" panose="02040503050406030204" pitchFamily="18" charset="0"/>
      <p:regular r:id="rId42"/>
      <p:bold r:id="rId43"/>
      <p:italic r:id="rId44"/>
      <p:boldItalic r:id="rId45"/>
    </p:embeddedFont>
    <p:embeddedFont>
      <p:font typeface="Fira Sans" panose="020B0503050000020004" pitchFamily="34" charset="0"/>
      <p:regular r:id="rId46"/>
      <p:bold r:id="rId47"/>
      <p:italic r:id="rId48"/>
      <p:boldItalic r:id="rId49"/>
    </p:embeddedFont>
    <p:embeddedFont>
      <p:font typeface="Fira Sans Medium" panose="020F0502020204030204" pitchFamily="34" charset="0"/>
      <p:regular r:id="rId50"/>
      <p:bold r:id="rId51"/>
      <p:italic r:id="rId52"/>
      <p:boldItalic r:id="rId53"/>
    </p:embeddedFont>
    <p:embeddedFont>
      <p:font typeface="Proxima Nova" panose="02000506030000020004" pitchFamily="2" charset="0"/>
      <p:regular r:id="rId54"/>
      <p:bold r:id="rId55"/>
      <p:italic r:id="rId56"/>
      <p:boldItalic r:id="rId57"/>
    </p:embeddedFont>
    <p:embeddedFont>
      <p:font typeface="Proxima Nova Semibold" panose="02000506030000020004" pitchFamily="2" charset="0"/>
      <p:regular r:id="rId58"/>
      <p:bold r:id="rId59"/>
      <p:italic r:id="rId60"/>
      <p:boldItalic r:id="rId61"/>
    </p:embeddedFont>
    <p:embeddedFont>
      <p:font typeface="Roboto" panose="02000000000000000000" pitchFamily="2"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4B86"/>
    <a:srgbClr val="B62A8F"/>
    <a:srgbClr val="FE7701"/>
    <a:srgbClr val="277CBC"/>
    <a:srgbClr val="075680"/>
    <a:srgbClr val="CFCFCF"/>
    <a:srgbClr val="EDB003"/>
    <a:srgbClr val="F14A8A"/>
    <a:srgbClr val="26AC9B"/>
    <a:srgbClr val="C3C3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09"/>
    <p:restoredTop sz="94913"/>
  </p:normalViewPr>
  <p:slideViewPr>
    <p:cSldViewPr snapToGrid="0" snapToObjects="1">
      <p:cViewPr varScale="1">
        <p:scale>
          <a:sx n="137" d="100"/>
          <a:sy n="137" d="100"/>
        </p:scale>
        <p:origin x="536" y="18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5.fntdata"/><Relationship Id="rId47" Type="http://schemas.openxmlformats.org/officeDocument/2006/relationships/font" Target="fonts/font10.fntdata"/><Relationship Id="rId63" Type="http://schemas.openxmlformats.org/officeDocument/2006/relationships/font" Target="fonts/font26.fntdata"/><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24.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2.fntdata"/><Relationship Id="rId34" Type="http://schemas.openxmlformats.org/officeDocument/2006/relationships/slide" Target="slides/slide32.xml"/><Relationship Id="rId50" Type="http://schemas.openxmlformats.org/officeDocument/2006/relationships/font" Target="fonts/font13.fntdata"/><Relationship Id="rId55"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dirty="0"/>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Cambria" panose="02040503050406030204" pitchFamily="18" charset="0"/>
        <a:ea typeface="Cambria" panose="02040503050406030204" pitchFamily="18" charset="0"/>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90815fbb87_2_2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90815fbb87_2_2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35c30d1b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35c30d1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04649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35c30d1b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35c30d1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2428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788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304899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9273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49471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5343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523161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6813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9494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95122841b2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95122841b2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989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19947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523439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9428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178091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674372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220967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62054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02004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6061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50895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90815fbb87_2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90815fbb87_2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47665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520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198992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47265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98"/>
        <p:cNvGrpSpPr/>
        <p:nvPr/>
      </p:nvGrpSpPr>
      <p:grpSpPr>
        <a:xfrm>
          <a:off x="0" y="0"/>
          <a:ext cx="0" cy="0"/>
          <a:chOff x="0" y="0"/>
          <a:chExt cx="0" cy="0"/>
        </a:xfrm>
      </p:grpSpPr>
      <p:sp>
        <p:nvSpPr>
          <p:cNvPr id="15799" name="Google Shape;15799;g951aac0871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00" name="Google Shape;15800;g951aac0871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3"/>
        <p:cNvGrpSpPr/>
        <p:nvPr/>
      </p:nvGrpSpPr>
      <p:grpSpPr>
        <a:xfrm>
          <a:off x="0" y="0"/>
          <a:ext cx="0" cy="0"/>
          <a:chOff x="0" y="0"/>
          <a:chExt cx="0" cy="0"/>
        </a:xfrm>
      </p:grpSpPr>
      <p:sp>
        <p:nvSpPr>
          <p:cNvPr id="1944" name="Google Shape;1944;g95122841b2_0_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5" name="Google Shape;1945;g95122841b2_0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0"/>
        <p:cNvGrpSpPr/>
        <p:nvPr/>
      </p:nvGrpSpPr>
      <p:grpSpPr>
        <a:xfrm>
          <a:off x="0" y="0"/>
          <a:ext cx="0" cy="0"/>
          <a:chOff x="0" y="0"/>
          <a:chExt cx="0" cy="0"/>
        </a:xfrm>
      </p:grpSpPr>
      <p:sp>
        <p:nvSpPr>
          <p:cNvPr id="2251" name="Google Shape;2251;g95122841b2_0_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2" name="Google Shape;2252;g95122841b2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6"/>
        <p:cNvGrpSpPr/>
        <p:nvPr/>
      </p:nvGrpSpPr>
      <p:grpSpPr>
        <a:xfrm>
          <a:off x="0" y="0"/>
          <a:ext cx="0" cy="0"/>
          <a:chOff x="0" y="0"/>
          <a:chExt cx="0" cy="0"/>
        </a:xfrm>
      </p:grpSpPr>
      <p:sp>
        <p:nvSpPr>
          <p:cNvPr id="2427" name="Google Shape;2427;g93cebf1a46_1_13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8" name="Google Shape;2428;g93cebf1a46_1_13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13509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43"/>
        <p:cNvGrpSpPr/>
        <p:nvPr/>
      </p:nvGrpSpPr>
      <p:grpSpPr>
        <a:xfrm>
          <a:off x="0" y="0"/>
          <a:ext cx="0" cy="0"/>
          <a:chOff x="0" y="0"/>
          <a:chExt cx="0" cy="0"/>
        </a:xfrm>
      </p:grpSpPr>
      <p:sp>
        <p:nvSpPr>
          <p:cNvPr id="15544" name="Google Shape;15544;g93cebf1a46_1_15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5" name="Google Shape;15545;g93cebf1a46_1_15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96007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35c30d1b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35c30d1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411293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935c30d1b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935c30d1b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07278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4886700" y="916300"/>
            <a:ext cx="3800100" cy="18513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3600" b="1"/>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4886700" y="2767775"/>
            <a:ext cx="3800100" cy="479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Font typeface="Roboto"/>
              <a:buNone/>
              <a:defRPr sz="1400">
                <a:latin typeface="Roboto"/>
                <a:ea typeface="Roboto"/>
                <a:cs typeface="Roboto"/>
                <a:sym typeface="Roboto"/>
              </a:defRPr>
            </a:lvl1pPr>
            <a:lvl2pPr lvl="1" algn="ctr">
              <a:lnSpc>
                <a:spcPct val="100000"/>
              </a:lnSpc>
              <a:spcBef>
                <a:spcPts val="0"/>
              </a:spcBef>
              <a:spcAft>
                <a:spcPts val="0"/>
              </a:spcAft>
              <a:buSzPts val="1400"/>
              <a:buFont typeface="Roboto"/>
              <a:buNone/>
              <a:defRPr sz="1400">
                <a:latin typeface="Roboto"/>
                <a:ea typeface="Roboto"/>
                <a:cs typeface="Roboto"/>
                <a:sym typeface="Roboto"/>
              </a:defRPr>
            </a:lvl2pPr>
            <a:lvl3pPr lvl="2" algn="ctr">
              <a:lnSpc>
                <a:spcPct val="100000"/>
              </a:lnSpc>
              <a:spcBef>
                <a:spcPts val="0"/>
              </a:spcBef>
              <a:spcAft>
                <a:spcPts val="0"/>
              </a:spcAft>
              <a:buSzPts val="1400"/>
              <a:buFont typeface="Roboto"/>
              <a:buNone/>
              <a:defRPr sz="1400">
                <a:latin typeface="Roboto"/>
                <a:ea typeface="Roboto"/>
                <a:cs typeface="Roboto"/>
                <a:sym typeface="Roboto"/>
              </a:defRPr>
            </a:lvl3pPr>
            <a:lvl4pPr lvl="3" algn="ctr">
              <a:lnSpc>
                <a:spcPct val="100000"/>
              </a:lnSpc>
              <a:spcBef>
                <a:spcPts val="0"/>
              </a:spcBef>
              <a:spcAft>
                <a:spcPts val="0"/>
              </a:spcAft>
              <a:buSzPts val="1400"/>
              <a:buFont typeface="Roboto"/>
              <a:buNone/>
              <a:defRPr sz="1400">
                <a:latin typeface="Roboto"/>
                <a:ea typeface="Roboto"/>
                <a:cs typeface="Roboto"/>
                <a:sym typeface="Roboto"/>
              </a:defRPr>
            </a:lvl4pPr>
            <a:lvl5pPr lvl="4" algn="ctr">
              <a:lnSpc>
                <a:spcPct val="100000"/>
              </a:lnSpc>
              <a:spcBef>
                <a:spcPts val="0"/>
              </a:spcBef>
              <a:spcAft>
                <a:spcPts val="0"/>
              </a:spcAft>
              <a:buSzPts val="1400"/>
              <a:buFont typeface="Roboto"/>
              <a:buNone/>
              <a:defRPr sz="1400">
                <a:latin typeface="Roboto"/>
                <a:ea typeface="Roboto"/>
                <a:cs typeface="Roboto"/>
                <a:sym typeface="Roboto"/>
              </a:defRPr>
            </a:lvl5pPr>
            <a:lvl6pPr lvl="5" algn="ctr">
              <a:lnSpc>
                <a:spcPct val="100000"/>
              </a:lnSpc>
              <a:spcBef>
                <a:spcPts val="0"/>
              </a:spcBef>
              <a:spcAft>
                <a:spcPts val="0"/>
              </a:spcAft>
              <a:buSzPts val="1400"/>
              <a:buFont typeface="Roboto"/>
              <a:buNone/>
              <a:defRPr sz="1400">
                <a:latin typeface="Roboto"/>
                <a:ea typeface="Roboto"/>
                <a:cs typeface="Roboto"/>
                <a:sym typeface="Roboto"/>
              </a:defRPr>
            </a:lvl6pPr>
            <a:lvl7pPr lvl="6" algn="ctr">
              <a:lnSpc>
                <a:spcPct val="100000"/>
              </a:lnSpc>
              <a:spcBef>
                <a:spcPts val="0"/>
              </a:spcBef>
              <a:spcAft>
                <a:spcPts val="0"/>
              </a:spcAft>
              <a:buSzPts val="1400"/>
              <a:buFont typeface="Roboto"/>
              <a:buNone/>
              <a:defRPr sz="1400">
                <a:latin typeface="Roboto"/>
                <a:ea typeface="Roboto"/>
                <a:cs typeface="Roboto"/>
                <a:sym typeface="Roboto"/>
              </a:defRPr>
            </a:lvl7pPr>
            <a:lvl8pPr lvl="7" algn="ctr">
              <a:lnSpc>
                <a:spcPct val="100000"/>
              </a:lnSpc>
              <a:spcBef>
                <a:spcPts val="0"/>
              </a:spcBef>
              <a:spcAft>
                <a:spcPts val="0"/>
              </a:spcAft>
              <a:buSzPts val="1400"/>
              <a:buFont typeface="Roboto"/>
              <a:buNone/>
              <a:defRPr sz="1400">
                <a:latin typeface="Roboto"/>
                <a:ea typeface="Roboto"/>
                <a:cs typeface="Roboto"/>
                <a:sym typeface="Roboto"/>
              </a:defRPr>
            </a:lvl8pPr>
            <a:lvl9pPr lvl="8" algn="ctr">
              <a:lnSpc>
                <a:spcPct val="100000"/>
              </a:lnSpc>
              <a:spcBef>
                <a:spcPts val="0"/>
              </a:spcBef>
              <a:spcAft>
                <a:spcPts val="0"/>
              </a:spcAft>
              <a:buSzPts val="1400"/>
              <a:buFont typeface="Roboto"/>
              <a:buNone/>
              <a:defRPr sz="1400">
                <a:latin typeface="Roboto"/>
                <a:ea typeface="Roboto"/>
                <a:cs typeface="Roboto"/>
                <a:sym typeface="Roboto"/>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1"/>
        <p:cNvGrpSpPr/>
        <p:nvPr/>
      </p:nvGrpSpPr>
      <p:grpSpPr>
        <a:xfrm>
          <a:off x="0" y="0"/>
          <a:ext cx="0" cy="0"/>
          <a:chOff x="0" y="0"/>
          <a:chExt cx="0" cy="0"/>
        </a:xfrm>
      </p:grpSpPr>
      <p:sp>
        <p:nvSpPr>
          <p:cNvPr id="42" name="Google Shape;42;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lgn="ctr">
              <a:spcBef>
                <a:spcPts val="0"/>
              </a:spcBef>
              <a:spcAft>
                <a:spcPts val="0"/>
              </a:spcAft>
              <a:buSzPts val="1200"/>
              <a:buChar char="○"/>
              <a:defRPr/>
            </a:lvl2pPr>
            <a:lvl3pPr marL="1371600" lvl="2" indent="-304800" algn="ctr">
              <a:spcBef>
                <a:spcPts val="0"/>
              </a:spcBef>
              <a:spcAft>
                <a:spcPts val="0"/>
              </a:spcAft>
              <a:buSzPts val="1200"/>
              <a:buChar char="■"/>
              <a:defRPr/>
            </a:lvl3pPr>
            <a:lvl4pPr marL="1828800" lvl="3" indent="-304800" algn="ctr">
              <a:spcBef>
                <a:spcPts val="0"/>
              </a:spcBef>
              <a:spcAft>
                <a:spcPts val="0"/>
              </a:spcAft>
              <a:buSzPts val="1200"/>
              <a:buChar char="●"/>
              <a:defRPr/>
            </a:lvl4pPr>
            <a:lvl5pPr marL="2286000" lvl="4" indent="-304800" algn="ctr">
              <a:spcBef>
                <a:spcPts val="0"/>
              </a:spcBef>
              <a:spcAft>
                <a:spcPts val="0"/>
              </a:spcAft>
              <a:buSzPts val="1200"/>
              <a:buChar char="○"/>
              <a:defRPr/>
            </a:lvl5pPr>
            <a:lvl6pPr marL="2743200" lvl="5" indent="-304800" algn="ctr">
              <a:spcBef>
                <a:spcPts val="0"/>
              </a:spcBef>
              <a:spcAft>
                <a:spcPts val="0"/>
              </a:spcAft>
              <a:buSzPts val="1200"/>
              <a:buChar char="■"/>
              <a:defRPr/>
            </a:lvl6pPr>
            <a:lvl7pPr marL="3200400" lvl="6" indent="-304800" algn="ctr">
              <a:spcBef>
                <a:spcPts val="0"/>
              </a:spcBef>
              <a:spcAft>
                <a:spcPts val="0"/>
              </a:spcAft>
              <a:buSzPts val="1200"/>
              <a:buChar char="●"/>
              <a:defRPr/>
            </a:lvl7pPr>
            <a:lvl8pPr marL="3657600" lvl="7" indent="-304800" algn="ctr">
              <a:spcBef>
                <a:spcPts val="0"/>
              </a:spcBef>
              <a:spcAft>
                <a:spcPts val="0"/>
              </a:spcAft>
              <a:buSzPts val="1200"/>
              <a:buChar char="○"/>
              <a:defRPr/>
            </a:lvl8pPr>
            <a:lvl9pPr marL="4114800" lvl="8" indent="-304800" algn="ctr">
              <a:spcBef>
                <a:spcPts val="0"/>
              </a:spcBef>
              <a:spcAft>
                <a:spcPts val="0"/>
              </a:spcAft>
              <a:buSzPts val="1200"/>
              <a:buChar char="■"/>
              <a:defRPr/>
            </a:lvl9pPr>
          </a:lstStyle>
          <a:p>
            <a:endParaRPr/>
          </a:p>
        </p:txBody>
      </p:sp>
      <p:sp>
        <p:nvSpPr>
          <p:cNvPr id="44" name="Google Shape;44;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Cambria" panose="02040503050406030204" pitchFamily="18" charset="0"/>
                <a:ea typeface="Cambria" panose="02040503050406030204" pitchFamily="18"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5"/>
        <p:cNvGrpSpPr/>
        <p:nvPr/>
      </p:nvGrpSpPr>
      <p:grpSpPr>
        <a:xfrm>
          <a:off x="0" y="0"/>
          <a:ext cx="0" cy="0"/>
          <a:chOff x="0" y="0"/>
          <a:chExt cx="0" cy="0"/>
        </a:xfrm>
      </p:grpSpPr>
      <p:sp>
        <p:nvSpPr>
          <p:cNvPr id="46" name="Google Shape;46;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Cambria" panose="02040503050406030204" pitchFamily="18" charset="0"/>
                <a:ea typeface="Cambria" panose="02040503050406030204" pitchFamily="18"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3" name="Google Shape;13;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Cambria" panose="02040503050406030204" pitchFamily="18" charset="0"/>
                <a:ea typeface="Cambria" panose="02040503050406030204" pitchFamily="18"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457200" y="411475"/>
            <a:ext cx="8229600" cy="600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 name="Google Shape;16;p4"/>
          <p:cNvSpPr txBox="1">
            <a:spLocks noGrp="1"/>
          </p:cNvSpPr>
          <p:nvPr>
            <p:ph type="body" idx="1"/>
          </p:nvPr>
        </p:nvSpPr>
        <p:spPr>
          <a:xfrm>
            <a:off x="457200" y="1153454"/>
            <a:ext cx="8229600" cy="358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17" name="Google Shape;1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Cambria" panose="02040503050406030204" pitchFamily="18" charset="0"/>
                <a:ea typeface="Cambria" panose="02040503050406030204" pitchFamily="18"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57200" y="411475"/>
            <a:ext cx="8229600" cy="600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1" name="Google Shape;21;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2" name="Google Shape;22;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Cambria" panose="02040503050406030204" pitchFamily="18" charset="0"/>
                <a:ea typeface="Cambria" panose="02040503050406030204" pitchFamily="18"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457200" y="411475"/>
            <a:ext cx="8229600" cy="3402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sz="1800" b="1"/>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8" name="Google Shape;2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Cambria" panose="02040503050406030204" pitchFamily="18" charset="0"/>
                <a:ea typeface="Cambria" panose="02040503050406030204" pitchFamily="18"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9"/>
        <p:cNvGrpSpPr/>
        <p:nvPr/>
      </p:nvGrpSpPr>
      <p:grpSpPr>
        <a:xfrm>
          <a:off x="0" y="0"/>
          <a:ext cx="0" cy="0"/>
          <a:chOff x="0" y="0"/>
          <a:chExt cx="0" cy="0"/>
        </a:xfrm>
      </p:grpSpPr>
      <p:sp>
        <p:nvSpPr>
          <p:cNvPr id="30" name="Google Shape;30;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1" name="Google Shape;31;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Cambria" panose="02040503050406030204" pitchFamily="18" charset="0"/>
                <a:ea typeface="Cambria" panose="02040503050406030204" pitchFamily="18"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4" name="Google Shape;34;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5" name="Google Shape;35;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6" name="Google Shape;36;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04800">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sp>
        <p:nvSpPr>
          <p:cNvPr id="37" name="Google Shape;3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Cambria" panose="02040503050406030204" pitchFamily="18" charset="0"/>
                <a:ea typeface="Cambria" panose="02040503050406030204" pitchFamily="18"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38"/>
        <p:cNvGrpSpPr/>
        <p:nvPr/>
      </p:nvGrpSpPr>
      <p:grpSpPr>
        <a:xfrm>
          <a:off x="0" y="0"/>
          <a:ext cx="0" cy="0"/>
          <a:chOff x="0" y="0"/>
          <a:chExt cx="0" cy="0"/>
        </a:xfrm>
      </p:grpSpPr>
      <p:sp>
        <p:nvSpPr>
          <p:cNvPr id="39" name="Google Shape;39;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200"/>
              <a:buNone/>
              <a:defRPr/>
            </a:lvl1pPr>
          </a:lstStyle>
          <a:p>
            <a:endParaRPr/>
          </a:p>
        </p:txBody>
      </p:sp>
      <p:sp>
        <p:nvSpPr>
          <p:cNvPr id="40" name="Google Shape;40;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atin typeface="Cambria" panose="02040503050406030204" pitchFamily="18" charset="0"/>
                <a:ea typeface="Cambria" panose="02040503050406030204" pitchFamily="18" charset="0"/>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11475"/>
            <a:ext cx="8229600" cy="600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1pPr>
            <a:lvl2pPr lvl="1">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2pPr>
            <a:lvl3pPr lvl="2">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3pPr>
            <a:lvl4pPr lvl="3">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4pPr>
            <a:lvl5pPr lvl="4">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5pPr>
            <a:lvl6pPr lvl="5">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6pPr>
            <a:lvl7pPr lvl="6">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7pPr>
            <a:lvl8pPr lvl="7">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8pPr>
            <a:lvl9pPr lvl="8">
              <a:spcBef>
                <a:spcPts val="0"/>
              </a:spcBef>
              <a:spcAft>
                <a:spcPts val="0"/>
              </a:spcAft>
              <a:buClr>
                <a:schemeClr val="dk1"/>
              </a:buClr>
              <a:buSzPts val="2800"/>
              <a:buFont typeface="Fira Sans"/>
              <a:buNone/>
              <a:defRPr sz="2800" b="1">
                <a:solidFill>
                  <a:schemeClr val="dk1"/>
                </a:solidFill>
                <a:latin typeface="Fira Sans"/>
                <a:ea typeface="Fira Sans"/>
                <a:cs typeface="Fira Sans"/>
                <a:sym typeface="Fira Sans"/>
              </a:defRPr>
            </a:lvl9pPr>
          </a:lstStyle>
          <a:p>
            <a:endParaRPr/>
          </a:p>
        </p:txBody>
      </p:sp>
      <p:sp>
        <p:nvSpPr>
          <p:cNvPr id="7" name="Google Shape;7;p1"/>
          <p:cNvSpPr txBox="1">
            <a:spLocks noGrp="1"/>
          </p:cNvSpPr>
          <p:nvPr>
            <p:ph type="body" idx="1"/>
          </p:nvPr>
        </p:nvSpPr>
        <p:spPr>
          <a:xfrm>
            <a:off x="457200" y="1153454"/>
            <a:ext cx="8229600" cy="35832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1pPr>
            <a:lvl2pPr marL="914400" lvl="1"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2pPr>
            <a:lvl3pPr marL="1371600" lvl="2"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3pPr>
            <a:lvl4pPr marL="1828800" lvl="3"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4pPr>
            <a:lvl5pPr marL="2286000" lvl="4"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5pPr>
            <a:lvl6pPr marL="2743200" lvl="5"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6pPr>
            <a:lvl7pPr marL="3200400" lvl="6"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7pPr>
            <a:lvl8pPr marL="3657600" lvl="7"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8pPr>
            <a:lvl9pPr marL="4114800" lvl="8" indent="-304800">
              <a:lnSpc>
                <a:spcPct val="100000"/>
              </a:lnSpc>
              <a:spcBef>
                <a:spcPts val="0"/>
              </a:spcBef>
              <a:spcAft>
                <a:spcPts val="0"/>
              </a:spcAft>
              <a:buClr>
                <a:schemeClr val="dk1"/>
              </a:buClr>
              <a:buSzPts val="1200"/>
              <a:buFont typeface="Fira Sans"/>
              <a:buChar char="■"/>
              <a:defRPr sz="1200">
                <a:solidFill>
                  <a:schemeClr val="dk1"/>
                </a:solidFill>
                <a:latin typeface="Fira Sans"/>
                <a:ea typeface="Fira Sans"/>
                <a:cs typeface="Fira Sans"/>
                <a:sym typeface="Fir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47"/>
        <p:cNvGrpSpPr/>
        <p:nvPr/>
      </p:nvGrpSpPr>
      <p:grpSpPr>
        <a:xfrm>
          <a:off x="0" y="0"/>
          <a:ext cx="0" cy="0"/>
          <a:chOff x="0" y="0"/>
          <a:chExt cx="0" cy="0"/>
        </a:xfrm>
      </p:grpSpPr>
      <p:sp>
        <p:nvSpPr>
          <p:cNvPr id="48" name="Google Shape;48;p13"/>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49" name="Google Shape;49;p13"/>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file:////var/folders/0d/75pgh66x13d0bp7_7n76j1kc0000gn/T/com.microsoft.Word/WebArchiveCopyPasteTempFiles/401" TargetMode="External"/><Relationship Id="rId3" Type="http://schemas.openxmlformats.org/officeDocument/2006/relationships/image" Target="../media/image7.jpeg"/><Relationship Id="rId7"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file:////var/folders/0d/75pgh66x13d0bp7_7n76j1kc0000gn/T/com.microsoft.Word/WebArchiveCopyPasteTempFiles/turner%2520syndrome.jpg" TargetMode="External"/><Relationship Id="rId5" Type="http://schemas.openxmlformats.org/officeDocument/2006/relationships/image" Target="../media/image6.jpeg"/><Relationship Id="rId4" Type="http://schemas.openxmlformats.org/officeDocument/2006/relationships/image" Target="file:////var/folders/0d/75pgh66x13d0bp7_7n76j1kc0000gn/T/com.microsoft.Word/WebArchiveCopyPasteTempFiles/turner-syndrome.jpg" TargetMode="Externa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12.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image" Target="../media/image1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1.png"/><Relationship Id="rId5" Type="http://schemas.openxmlformats.org/officeDocument/2006/relationships/image" Target="../media/image14.jpe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https://images.theconversation.com/files/119059/original/image-20160418-23612-2pabxf.png?ixlib=rb-1.1.0&amp;q=45&amp;auto=format&amp;w=1000&amp;fit=clip" TargetMode="External"/><Relationship Id="rId5" Type="http://schemas.openxmlformats.org/officeDocument/2006/relationships/image" Target="../media/image15.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1.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https://www.andrologyawareness.eu/wp-content/uploads/2021/04/Klinefelter_Syndrome.jpg" TargetMode="External"/><Relationship Id="rId5" Type="http://schemas.openxmlformats.org/officeDocument/2006/relationships/image" Target="../media/image16.jpe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1.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1.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https://www.researchgate.net/profile/Annie-Hill-Baskin/publication/6724356/figure/fig1/AS:667212155191296@1536087182041/Karyotype-showing-trisomy-13-indicated-by-the-extra-copy-of-chromosome-13.ppm" TargetMode="External"/><Relationship Id="rId5" Type="http://schemas.openxmlformats.org/officeDocument/2006/relationships/image" Target="../media/image1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https://www.researchgate.net/publication/40833858/figure/fig2/AS:508440097157120@1498232973237/A-case-of-heterologous-Robertsonian-translocation-trisomy-13-with-a-46-XX.png" TargetMode="External"/><Relationship Id="rId5" Type="http://schemas.openxmlformats.org/officeDocument/2006/relationships/image" Target="../media/image18.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27.aac"/><Relationship Id="rId1" Type="http://schemas.microsoft.com/office/2007/relationships/media" Target="../media/media27.aac"/><Relationship Id="rId6" Type="http://schemas.openxmlformats.org/officeDocument/2006/relationships/image" Target="https://d3i71xaburhd42.cloudfront.net/36da37a53a543f106da63e85ebffdfac32f6c01e/3-Figure1-1.png" TargetMode="External"/><Relationship Id="rId5" Type="http://schemas.openxmlformats.org/officeDocument/2006/relationships/image" Target="../media/image19.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28.aac"/><Relationship Id="rId1" Type="http://schemas.microsoft.com/office/2007/relationships/media" Target="../media/media28.aac"/><Relationship Id="rId6" Type="http://schemas.openxmlformats.org/officeDocument/2006/relationships/image" Target="https://d3i71xaburhd42.cloudfront.net/36da37a53a543f106da63e85ebffdfac32f6c01e/3-Figure1-1.png" TargetMode="External"/><Relationship Id="rId5" Type="http://schemas.openxmlformats.org/officeDocument/2006/relationships/image" Target="../media/image19.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9.aac"/><Relationship Id="rId1" Type="http://schemas.microsoft.com/office/2007/relationships/media" Target="../media/media29.aac"/><Relationship Id="rId5" Type="http://schemas.openxmlformats.org/officeDocument/2006/relationships/image" Target="../media/image1.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0.aac"/><Relationship Id="rId1" Type="http://schemas.microsoft.com/office/2007/relationships/media" Target="../media/media30.aac"/><Relationship Id="rId6" Type="http://schemas.openxmlformats.org/officeDocument/2006/relationships/image" Target="../media/image1.png"/><Relationship Id="rId5" Type="http://schemas.openxmlformats.org/officeDocument/2006/relationships/image" Target="../media/image20.jpe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1.aac"/><Relationship Id="rId1" Type="http://schemas.microsoft.com/office/2007/relationships/media" Target="../media/media31.aac"/><Relationship Id="rId5" Type="http://schemas.openxmlformats.org/officeDocument/2006/relationships/image" Target="../media/image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22.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2.aac"/><Relationship Id="rId1" Type="http://schemas.microsoft.com/office/2007/relationships/media" Target="../media/media32.aac"/><Relationship Id="rId5" Type="http://schemas.openxmlformats.org/officeDocument/2006/relationships/image" Target="../media/image1.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file:////var/folders/0d/75pgh66x13d0bp7_7n76j1kc0000gn/T/com.microsoft.Word/WebArchiveCopyPasteTempFiles/karyotype_Edwards_Patau_Klinefelter.jpg" TargetMode="External"/><Relationship Id="rId5" Type="http://schemas.openxmlformats.org/officeDocument/2006/relationships/image" Target="../media/image5.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file:////var/folders/0d/75pgh66x13d0bp7_7n76j1kc0000gn/T/com.microsoft.Word/WebArchiveCopyPasteTempFiles/turner%2520syndrome.jpg" TargetMode="External"/><Relationship Id="rId3" Type="http://schemas.microsoft.com/office/2007/relationships/media" Target="../media/media8.m4a"/><Relationship Id="rId7" Type="http://schemas.openxmlformats.org/officeDocument/2006/relationships/image" Target="../media/image6.jpe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notesSlide" Target="../notesSlides/notesSlide7.xml"/><Relationship Id="rId5" Type="http://schemas.openxmlformats.org/officeDocument/2006/relationships/slideLayout" Target="../slideLayouts/slideLayout5.xml"/><Relationship Id="rId4" Type="http://schemas.openxmlformats.org/officeDocument/2006/relationships/audio" Target="../media/media8.m4a"/><Relationship Id="rId9"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hyperlink" Target="https://my.clevelandclinic.org/health/diseases/15216-low-sex-drive-hypogonadism" TargetMode="External"/><Relationship Id="rId13" Type="http://schemas.openxmlformats.org/officeDocument/2006/relationships/hyperlink" Target="https://my.clevelandclinic.org/health/diseases/8353-lymphedema" TargetMode="External"/><Relationship Id="rId3" Type="http://schemas.openxmlformats.org/officeDocument/2006/relationships/slideLayout" Target="../slideLayouts/slideLayout5.xml"/><Relationship Id="rId7" Type="http://schemas.openxmlformats.org/officeDocument/2006/relationships/hyperlink" Target="https://my.clevelandclinic.org/health/articles/7060-adolescent-development" TargetMode="External"/><Relationship Id="rId12" Type="http://schemas.openxmlformats.org/officeDocument/2006/relationships/hyperlink" Target="https://my.clevelandclinic.org/health/diseases/4410-moles" TargetMode="Externa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hyperlink" Target="https://my.clevelandclinic.org/health/articles/9118-female-reproductive-system" TargetMode="External"/><Relationship Id="rId11" Type="http://schemas.openxmlformats.org/officeDocument/2006/relationships/hyperlink" Target="https://my.clevelandclinic.org/health/diseases/14521-pediatric-and-adolescent-scoliosis" TargetMode="External"/><Relationship Id="rId5" Type="http://schemas.openxmlformats.org/officeDocument/2006/relationships/hyperlink" Target="https://my.clevelandclinic.org/health/articles/10132-normal-menstruation" TargetMode="External"/><Relationship Id="rId10" Type="http://schemas.openxmlformats.org/officeDocument/2006/relationships/hyperlink" Target="https://my.clevelandclinic.org/health/diseases/14418-ptosis-drooping-eyelid" TargetMode="External"/><Relationship Id="rId4" Type="http://schemas.openxmlformats.org/officeDocument/2006/relationships/notesSlide" Target="../notesSlides/notesSlide9.xml"/><Relationship Id="rId9" Type="http://schemas.openxmlformats.org/officeDocument/2006/relationships/hyperlink" Target="https://my.clevelandclinic.org/health/diseases/10707-amblyopia-lazy-eye" TargetMode="External"/><Relationship Id="rId1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grpSp>
        <p:nvGrpSpPr>
          <p:cNvPr id="55" name="Google Shape;55;p15"/>
          <p:cNvGrpSpPr/>
          <p:nvPr/>
        </p:nvGrpSpPr>
        <p:grpSpPr>
          <a:xfrm>
            <a:off x="-384507" y="-436472"/>
            <a:ext cx="5941495" cy="5943341"/>
            <a:chOff x="1190225" y="238125"/>
            <a:chExt cx="5230650" cy="5232275"/>
          </a:xfrm>
        </p:grpSpPr>
        <p:sp>
          <p:nvSpPr>
            <p:cNvPr id="56" name="Google Shape;56;p15"/>
            <p:cNvSpPr/>
            <p:nvPr/>
          </p:nvSpPr>
          <p:spPr>
            <a:xfrm>
              <a:off x="2153600" y="2157600"/>
              <a:ext cx="3283650" cy="1339075"/>
            </a:xfrm>
            <a:custGeom>
              <a:avLst/>
              <a:gdLst/>
              <a:ahLst/>
              <a:cxnLst/>
              <a:rect l="l" t="t" r="r" b="b"/>
              <a:pathLst>
                <a:path w="131346" h="53563" extrusionOk="0">
                  <a:moveTo>
                    <a:pt x="1" y="1"/>
                  </a:moveTo>
                  <a:cubicBezTo>
                    <a:pt x="10655" y="24547"/>
                    <a:pt x="35104" y="41743"/>
                    <a:pt x="63471" y="41743"/>
                  </a:cubicBezTo>
                  <a:lnTo>
                    <a:pt x="63503" y="41710"/>
                  </a:lnTo>
                  <a:lnTo>
                    <a:pt x="107188" y="41710"/>
                  </a:lnTo>
                  <a:cubicBezTo>
                    <a:pt x="116644" y="41710"/>
                    <a:pt x="125549" y="46082"/>
                    <a:pt x="131346" y="53562"/>
                  </a:cubicBezTo>
                  <a:cubicBezTo>
                    <a:pt x="120692" y="29016"/>
                    <a:pt x="96275" y="11821"/>
                    <a:pt x="67875" y="11821"/>
                  </a:cubicBezTo>
                  <a:lnTo>
                    <a:pt x="67843" y="11853"/>
                  </a:lnTo>
                  <a:lnTo>
                    <a:pt x="24158" y="11853"/>
                  </a:lnTo>
                  <a:cubicBezTo>
                    <a:pt x="14702" y="11853"/>
                    <a:pt x="5797" y="7481"/>
                    <a:pt x="1" y="1"/>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57" name="Google Shape;57;p15"/>
            <p:cNvSpPr/>
            <p:nvPr/>
          </p:nvSpPr>
          <p:spPr>
            <a:xfrm>
              <a:off x="4831675" y="3200350"/>
              <a:ext cx="747250" cy="2270050"/>
            </a:xfrm>
            <a:custGeom>
              <a:avLst/>
              <a:gdLst/>
              <a:ahLst/>
              <a:cxnLst/>
              <a:rect l="l" t="t" r="r" b="b"/>
              <a:pathLst>
                <a:path w="29890" h="90802" extrusionOk="0">
                  <a:moveTo>
                    <a:pt x="0" y="0"/>
                  </a:moveTo>
                  <a:lnTo>
                    <a:pt x="0" y="39248"/>
                  </a:lnTo>
                  <a:lnTo>
                    <a:pt x="0" y="75938"/>
                  </a:lnTo>
                  <a:cubicBezTo>
                    <a:pt x="33" y="84163"/>
                    <a:pt x="6703" y="90802"/>
                    <a:pt x="14929" y="90802"/>
                  </a:cubicBezTo>
                  <a:cubicBezTo>
                    <a:pt x="23154" y="90802"/>
                    <a:pt x="29825" y="84163"/>
                    <a:pt x="29890" y="75938"/>
                  </a:cubicBezTo>
                  <a:lnTo>
                    <a:pt x="29890" y="39248"/>
                  </a:lnTo>
                  <a:cubicBezTo>
                    <a:pt x="29890" y="29825"/>
                    <a:pt x="27947" y="20466"/>
                    <a:pt x="24190" y="11820"/>
                  </a:cubicBezTo>
                  <a:cubicBezTo>
                    <a:pt x="18426" y="4339"/>
                    <a:pt x="9488" y="0"/>
                    <a:pt x="65" y="0"/>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58" name="Google Shape;58;p15"/>
            <p:cNvSpPr/>
            <p:nvPr/>
          </p:nvSpPr>
          <p:spPr>
            <a:xfrm>
              <a:off x="4534550" y="2594775"/>
              <a:ext cx="902700" cy="901900"/>
            </a:xfrm>
            <a:custGeom>
              <a:avLst/>
              <a:gdLst/>
              <a:ahLst/>
              <a:cxnLst/>
              <a:rect l="l" t="t" r="r" b="b"/>
              <a:pathLst>
                <a:path w="36108" h="36076" extrusionOk="0">
                  <a:moveTo>
                    <a:pt x="1" y="1"/>
                  </a:moveTo>
                  <a:cubicBezTo>
                    <a:pt x="7546" y="5765"/>
                    <a:pt x="11950" y="14735"/>
                    <a:pt x="11950" y="24223"/>
                  </a:cubicBezTo>
                  <a:cubicBezTo>
                    <a:pt x="21406" y="24223"/>
                    <a:pt x="30311" y="28595"/>
                    <a:pt x="36108" y="36075"/>
                  </a:cubicBezTo>
                  <a:cubicBezTo>
                    <a:pt x="29081" y="19916"/>
                    <a:pt x="16160" y="6995"/>
                    <a:pt x="1" y="1"/>
                  </a:cubicBezTo>
                  <a:close/>
                </a:path>
              </a:pathLst>
            </a:custGeom>
            <a:solidFill>
              <a:srgbClr val="2E3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59" name="Google Shape;59;p15"/>
            <p:cNvSpPr/>
            <p:nvPr/>
          </p:nvSpPr>
          <p:spPr>
            <a:xfrm>
              <a:off x="2011925" y="238125"/>
              <a:ext cx="747275" cy="2215825"/>
            </a:xfrm>
            <a:custGeom>
              <a:avLst/>
              <a:gdLst/>
              <a:ahLst/>
              <a:cxnLst/>
              <a:rect l="l" t="t" r="r" b="b"/>
              <a:pathLst>
                <a:path w="29891" h="88633" extrusionOk="0">
                  <a:moveTo>
                    <a:pt x="14962" y="0"/>
                  </a:moveTo>
                  <a:cubicBezTo>
                    <a:pt x="6704" y="0"/>
                    <a:pt x="1" y="6703"/>
                    <a:pt x="1" y="14961"/>
                  </a:cubicBezTo>
                  <a:lnTo>
                    <a:pt x="1" y="49384"/>
                  </a:lnTo>
                  <a:cubicBezTo>
                    <a:pt x="1" y="58807"/>
                    <a:pt x="1944" y="68134"/>
                    <a:pt x="5700" y="76812"/>
                  </a:cubicBezTo>
                  <a:cubicBezTo>
                    <a:pt x="11464" y="84260"/>
                    <a:pt x="20402" y="88632"/>
                    <a:pt x="29825" y="88632"/>
                  </a:cubicBezTo>
                  <a:lnTo>
                    <a:pt x="29890" y="88632"/>
                  </a:lnTo>
                  <a:lnTo>
                    <a:pt x="29890" y="20434"/>
                  </a:lnTo>
                  <a:lnTo>
                    <a:pt x="29890" y="14961"/>
                  </a:lnTo>
                  <a:cubicBezTo>
                    <a:pt x="29890" y="6703"/>
                    <a:pt x="23219" y="0"/>
                    <a:pt x="14962" y="0"/>
                  </a:cubicBezTo>
                  <a:close/>
                </a:path>
              </a:pathLst>
            </a:custGeom>
            <a:solidFill>
              <a:srgbClr val="28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60" name="Google Shape;60;p15"/>
            <p:cNvSpPr/>
            <p:nvPr/>
          </p:nvSpPr>
          <p:spPr>
            <a:xfrm>
              <a:off x="2153600" y="2157600"/>
              <a:ext cx="902700" cy="902700"/>
            </a:xfrm>
            <a:custGeom>
              <a:avLst/>
              <a:gdLst/>
              <a:ahLst/>
              <a:cxnLst/>
              <a:rect l="l" t="t" r="r" b="b"/>
              <a:pathLst>
                <a:path w="36108" h="36108" extrusionOk="0">
                  <a:moveTo>
                    <a:pt x="1" y="1"/>
                  </a:moveTo>
                  <a:lnTo>
                    <a:pt x="1" y="1"/>
                  </a:lnTo>
                  <a:cubicBezTo>
                    <a:pt x="7028" y="16160"/>
                    <a:pt x="19948" y="29081"/>
                    <a:pt x="36108" y="36108"/>
                  </a:cubicBezTo>
                  <a:cubicBezTo>
                    <a:pt x="28595" y="30311"/>
                    <a:pt x="24158" y="21341"/>
                    <a:pt x="24158" y="11853"/>
                  </a:cubicBezTo>
                  <a:cubicBezTo>
                    <a:pt x="14702" y="11853"/>
                    <a:pt x="5797" y="7481"/>
                    <a:pt x="1"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61" name="Google Shape;61;p15"/>
            <p:cNvSpPr/>
            <p:nvPr/>
          </p:nvSpPr>
          <p:spPr>
            <a:xfrm>
              <a:off x="3109700" y="1201500"/>
              <a:ext cx="1339075" cy="3283650"/>
            </a:xfrm>
            <a:custGeom>
              <a:avLst/>
              <a:gdLst/>
              <a:ahLst/>
              <a:cxnLst/>
              <a:rect l="l" t="t" r="r" b="b"/>
              <a:pathLst>
                <a:path w="53563" h="131346" extrusionOk="0">
                  <a:moveTo>
                    <a:pt x="1" y="1"/>
                  </a:moveTo>
                  <a:cubicBezTo>
                    <a:pt x="7481" y="5797"/>
                    <a:pt x="11853" y="14703"/>
                    <a:pt x="11853" y="24158"/>
                  </a:cubicBezTo>
                  <a:cubicBezTo>
                    <a:pt x="11853" y="24191"/>
                    <a:pt x="11853" y="24223"/>
                    <a:pt x="11853" y="24223"/>
                  </a:cubicBezTo>
                  <a:lnTo>
                    <a:pt x="11853" y="67843"/>
                  </a:lnTo>
                  <a:lnTo>
                    <a:pt x="11821" y="67875"/>
                  </a:lnTo>
                  <a:cubicBezTo>
                    <a:pt x="11821" y="96275"/>
                    <a:pt x="29016" y="120724"/>
                    <a:pt x="53562" y="131346"/>
                  </a:cubicBezTo>
                  <a:cubicBezTo>
                    <a:pt x="46082" y="125549"/>
                    <a:pt x="41710" y="116644"/>
                    <a:pt x="41710" y="107188"/>
                  </a:cubicBezTo>
                  <a:lnTo>
                    <a:pt x="41710" y="107123"/>
                  </a:lnTo>
                  <a:lnTo>
                    <a:pt x="41710" y="63504"/>
                  </a:lnTo>
                  <a:lnTo>
                    <a:pt x="41742" y="63471"/>
                  </a:lnTo>
                  <a:cubicBezTo>
                    <a:pt x="41742" y="35104"/>
                    <a:pt x="24547" y="10655"/>
                    <a:pt x="1" y="1"/>
                  </a:cubicBezTo>
                  <a:close/>
                </a:path>
              </a:pathLst>
            </a:custGeom>
            <a:solidFill>
              <a:srgbClr val="E94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62" name="Google Shape;62;p15"/>
            <p:cNvSpPr/>
            <p:nvPr/>
          </p:nvSpPr>
          <p:spPr>
            <a:xfrm>
              <a:off x="3405200" y="2453100"/>
              <a:ext cx="748075" cy="748075"/>
            </a:xfrm>
            <a:custGeom>
              <a:avLst/>
              <a:gdLst/>
              <a:ahLst/>
              <a:cxnLst/>
              <a:rect l="l" t="t" r="r" b="b"/>
              <a:pathLst>
                <a:path w="29923" h="29923" extrusionOk="0">
                  <a:moveTo>
                    <a:pt x="17811" y="1"/>
                  </a:moveTo>
                  <a:lnTo>
                    <a:pt x="17779" y="33"/>
                  </a:lnTo>
                  <a:lnTo>
                    <a:pt x="33" y="33"/>
                  </a:lnTo>
                  <a:lnTo>
                    <a:pt x="33" y="17779"/>
                  </a:lnTo>
                  <a:lnTo>
                    <a:pt x="1" y="17811"/>
                  </a:lnTo>
                  <a:cubicBezTo>
                    <a:pt x="1" y="21471"/>
                    <a:pt x="292" y="25162"/>
                    <a:pt x="875" y="28789"/>
                  </a:cubicBezTo>
                  <a:cubicBezTo>
                    <a:pt x="5020" y="29534"/>
                    <a:pt x="9230" y="29923"/>
                    <a:pt x="13439" y="29923"/>
                  </a:cubicBezTo>
                  <a:lnTo>
                    <a:pt x="13439" y="29890"/>
                  </a:lnTo>
                  <a:lnTo>
                    <a:pt x="29890" y="29890"/>
                  </a:lnTo>
                  <a:lnTo>
                    <a:pt x="29890" y="13440"/>
                  </a:lnTo>
                  <a:lnTo>
                    <a:pt x="29922" y="13407"/>
                  </a:lnTo>
                  <a:cubicBezTo>
                    <a:pt x="29922" y="9230"/>
                    <a:pt x="29534" y="5020"/>
                    <a:pt x="28789" y="875"/>
                  </a:cubicBezTo>
                  <a:cubicBezTo>
                    <a:pt x="25162" y="292"/>
                    <a:pt x="21470" y="1"/>
                    <a:pt x="1781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63" name="Google Shape;63;p15"/>
            <p:cNvSpPr/>
            <p:nvPr/>
          </p:nvSpPr>
          <p:spPr>
            <a:xfrm>
              <a:off x="4150000" y="3877150"/>
              <a:ext cx="2270875" cy="747250"/>
            </a:xfrm>
            <a:custGeom>
              <a:avLst/>
              <a:gdLst/>
              <a:ahLst/>
              <a:cxnLst/>
              <a:rect l="l" t="t" r="r" b="b"/>
              <a:pathLst>
                <a:path w="90835" h="29890" extrusionOk="0">
                  <a:moveTo>
                    <a:pt x="1" y="0"/>
                  </a:moveTo>
                  <a:lnTo>
                    <a:pt x="1" y="65"/>
                  </a:lnTo>
                  <a:cubicBezTo>
                    <a:pt x="1" y="9489"/>
                    <a:pt x="4373" y="18426"/>
                    <a:pt x="11853" y="24190"/>
                  </a:cubicBezTo>
                  <a:cubicBezTo>
                    <a:pt x="20499" y="27947"/>
                    <a:pt x="29825" y="29890"/>
                    <a:pt x="39281" y="29890"/>
                  </a:cubicBezTo>
                  <a:lnTo>
                    <a:pt x="75971" y="29890"/>
                  </a:lnTo>
                  <a:cubicBezTo>
                    <a:pt x="84196" y="29857"/>
                    <a:pt x="90835" y="23154"/>
                    <a:pt x="90835" y="14929"/>
                  </a:cubicBezTo>
                  <a:cubicBezTo>
                    <a:pt x="90835" y="6704"/>
                    <a:pt x="84196" y="33"/>
                    <a:pt x="7597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64" name="Google Shape;64;p15"/>
            <p:cNvSpPr/>
            <p:nvPr/>
          </p:nvSpPr>
          <p:spPr>
            <a:xfrm>
              <a:off x="4829250" y="3877150"/>
              <a:ext cx="747250" cy="747250"/>
            </a:xfrm>
            <a:custGeom>
              <a:avLst/>
              <a:gdLst/>
              <a:ahLst/>
              <a:cxnLst/>
              <a:rect l="l" t="t" r="r" b="b"/>
              <a:pathLst>
                <a:path w="29890" h="29890" extrusionOk="0">
                  <a:moveTo>
                    <a:pt x="0" y="0"/>
                  </a:moveTo>
                  <a:lnTo>
                    <a:pt x="0" y="28756"/>
                  </a:lnTo>
                  <a:cubicBezTo>
                    <a:pt x="4080" y="29501"/>
                    <a:pt x="8258" y="29890"/>
                    <a:pt x="12403" y="29890"/>
                  </a:cubicBezTo>
                  <a:lnTo>
                    <a:pt x="29889" y="29890"/>
                  </a:lnTo>
                  <a:lnTo>
                    <a:pt x="29889" y="12435"/>
                  </a:lnTo>
                  <a:cubicBezTo>
                    <a:pt x="29889" y="8258"/>
                    <a:pt x="29501" y="4081"/>
                    <a:pt x="28756" y="0"/>
                  </a:cubicBezTo>
                  <a:close/>
                </a:path>
              </a:pathLst>
            </a:custGeom>
            <a:solidFill>
              <a:srgbClr val="CA2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65" name="Google Shape;65;p15"/>
            <p:cNvSpPr/>
            <p:nvPr/>
          </p:nvSpPr>
          <p:spPr>
            <a:xfrm>
              <a:off x="3546875" y="3582450"/>
              <a:ext cx="901900" cy="902700"/>
            </a:xfrm>
            <a:custGeom>
              <a:avLst/>
              <a:gdLst/>
              <a:ahLst/>
              <a:cxnLst/>
              <a:rect l="l" t="t" r="r" b="b"/>
              <a:pathLst>
                <a:path w="36076" h="36108" extrusionOk="0">
                  <a:moveTo>
                    <a:pt x="1" y="1"/>
                  </a:moveTo>
                  <a:cubicBezTo>
                    <a:pt x="6995" y="16160"/>
                    <a:pt x="19916" y="29081"/>
                    <a:pt x="36075" y="36108"/>
                  </a:cubicBezTo>
                  <a:cubicBezTo>
                    <a:pt x="28595" y="30311"/>
                    <a:pt x="24223" y="21406"/>
                    <a:pt x="24223" y="11950"/>
                  </a:cubicBezTo>
                  <a:cubicBezTo>
                    <a:pt x="14735" y="11950"/>
                    <a:pt x="5765" y="7546"/>
                    <a:pt x="1" y="1"/>
                  </a:cubicBezTo>
                  <a:close/>
                </a:path>
              </a:pathLst>
            </a:custGeom>
            <a:solidFill>
              <a:srgbClr val="C621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66" name="Google Shape;66;p15"/>
            <p:cNvSpPr/>
            <p:nvPr/>
          </p:nvSpPr>
          <p:spPr>
            <a:xfrm>
              <a:off x="1190225" y="1059825"/>
              <a:ext cx="2215800" cy="747275"/>
            </a:xfrm>
            <a:custGeom>
              <a:avLst/>
              <a:gdLst/>
              <a:ahLst/>
              <a:cxnLst/>
              <a:rect l="l" t="t" r="r" b="b"/>
              <a:pathLst>
                <a:path w="88632" h="29891" extrusionOk="0">
                  <a:moveTo>
                    <a:pt x="14961" y="1"/>
                  </a:moveTo>
                  <a:cubicBezTo>
                    <a:pt x="6703" y="1"/>
                    <a:pt x="0" y="6704"/>
                    <a:pt x="0" y="14962"/>
                  </a:cubicBezTo>
                  <a:cubicBezTo>
                    <a:pt x="0" y="23219"/>
                    <a:pt x="6703" y="29890"/>
                    <a:pt x="14961" y="29890"/>
                  </a:cubicBezTo>
                  <a:lnTo>
                    <a:pt x="88632" y="29890"/>
                  </a:lnTo>
                  <a:lnTo>
                    <a:pt x="88632" y="29825"/>
                  </a:lnTo>
                  <a:cubicBezTo>
                    <a:pt x="88632" y="20402"/>
                    <a:pt x="84260" y="11464"/>
                    <a:pt x="76812" y="5700"/>
                  </a:cubicBezTo>
                  <a:cubicBezTo>
                    <a:pt x="68134" y="1944"/>
                    <a:pt x="58807" y="1"/>
                    <a:pt x="49384"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67" name="Google Shape;67;p15"/>
            <p:cNvSpPr/>
            <p:nvPr/>
          </p:nvSpPr>
          <p:spPr>
            <a:xfrm>
              <a:off x="2011925" y="1059825"/>
              <a:ext cx="747275" cy="747275"/>
            </a:xfrm>
            <a:custGeom>
              <a:avLst/>
              <a:gdLst/>
              <a:ahLst/>
              <a:cxnLst/>
              <a:rect l="l" t="t" r="r" b="b"/>
              <a:pathLst>
                <a:path w="29891" h="29891" extrusionOk="0">
                  <a:moveTo>
                    <a:pt x="1" y="1"/>
                  </a:moveTo>
                  <a:lnTo>
                    <a:pt x="1" y="16516"/>
                  </a:lnTo>
                  <a:cubicBezTo>
                    <a:pt x="1" y="21017"/>
                    <a:pt x="454" y="25486"/>
                    <a:pt x="1328" y="29890"/>
                  </a:cubicBezTo>
                  <a:lnTo>
                    <a:pt x="29890" y="29890"/>
                  </a:lnTo>
                  <a:lnTo>
                    <a:pt x="29890" y="16516"/>
                  </a:lnTo>
                  <a:lnTo>
                    <a:pt x="29890" y="1328"/>
                  </a:lnTo>
                  <a:cubicBezTo>
                    <a:pt x="25486" y="454"/>
                    <a:pt x="20985" y="1"/>
                    <a:pt x="16516" y="1"/>
                  </a:cubicBezTo>
                  <a:close/>
                </a:path>
              </a:pathLst>
            </a:custGeom>
            <a:solidFill>
              <a:srgbClr val="295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sp>
        <p:nvSpPr>
          <p:cNvPr id="68" name="Google Shape;68;p15"/>
          <p:cNvSpPr txBox="1">
            <a:spLocks noGrp="1"/>
          </p:cNvSpPr>
          <p:nvPr>
            <p:ph type="ctrTitle"/>
          </p:nvPr>
        </p:nvSpPr>
        <p:spPr>
          <a:xfrm>
            <a:off x="3013939" y="664229"/>
            <a:ext cx="5369921" cy="14088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277CBC"/>
                </a:solidFill>
              </a:rPr>
              <a:t>Numerical</a:t>
            </a:r>
            <a:r>
              <a:rPr lang="en" dirty="0"/>
              <a:t> </a:t>
            </a:r>
            <a:r>
              <a:rPr lang="en" dirty="0">
                <a:solidFill>
                  <a:srgbClr val="EDB003"/>
                </a:solidFill>
              </a:rPr>
              <a:t>Chromosome</a:t>
            </a:r>
            <a:r>
              <a:rPr lang="en" dirty="0"/>
              <a:t> </a:t>
            </a:r>
            <a:r>
              <a:rPr lang="en" dirty="0">
                <a:solidFill>
                  <a:srgbClr val="26AC9B"/>
                </a:solidFill>
              </a:rPr>
              <a:t>Abnormalities</a:t>
            </a:r>
            <a:endParaRPr sz="1400" dirty="0">
              <a:solidFill>
                <a:srgbClr val="26AC9B"/>
              </a:solidFill>
            </a:endParaRPr>
          </a:p>
        </p:txBody>
      </p:sp>
      <p:sp>
        <p:nvSpPr>
          <p:cNvPr id="69" name="Google Shape;69;p15"/>
          <p:cNvSpPr txBox="1">
            <a:spLocks noGrp="1"/>
          </p:cNvSpPr>
          <p:nvPr>
            <p:ph type="subTitle" idx="1"/>
          </p:nvPr>
        </p:nvSpPr>
        <p:spPr>
          <a:xfrm>
            <a:off x="4267244" y="2672629"/>
            <a:ext cx="3800100" cy="10244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err="1">
                <a:solidFill>
                  <a:srgbClr val="2A3B5C"/>
                </a:solidFill>
                <a:latin typeface="Bell MT" panose="02020503060305020303" pitchFamily="18" charset="77"/>
              </a:rPr>
              <a:t>Parmoun</a:t>
            </a:r>
            <a:r>
              <a:rPr lang="en" dirty="0">
                <a:solidFill>
                  <a:srgbClr val="2A3B5C"/>
                </a:solidFill>
                <a:latin typeface="Bell MT" panose="02020503060305020303" pitchFamily="18" charset="77"/>
              </a:rPr>
              <a:t> </a:t>
            </a:r>
            <a:r>
              <a:rPr lang="en" dirty="0" err="1">
                <a:solidFill>
                  <a:srgbClr val="2A3B5C"/>
                </a:solidFill>
                <a:latin typeface="Bell MT" panose="02020503060305020303" pitchFamily="18" charset="77"/>
              </a:rPr>
              <a:t>Nekounam</a:t>
            </a:r>
            <a:r>
              <a:rPr lang="en" dirty="0">
                <a:solidFill>
                  <a:srgbClr val="2A3B5C"/>
                </a:solidFill>
                <a:latin typeface="Bell MT" panose="02020503060305020303" pitchFamily="18" charset="77"/>
              </a:rPr>
              <a:t> – 610498181</a:t>
            </a:r>
          </a:p>
          <a:p>
            <a:pPr marL="0" lvl="0" indent="0" algn="l" rtl="0">
              <a:spcBef>
                <a:spcPts val="0"/>
              </a:spcBef>
              <a:spcAft>
                <a:spcPts val="0"/>
              </a:spcAft>
              <a:buNone/>
            </a:pPr>
            <a:r>
              <a:rPr lang="en" dirty="0">
                <a:solidFill>
                  <a:srgbClr val="2A3B5C"/>
                </a:solidFill>
                <a:latin typeface="Bell MT" panose="02020503060305020303" pitchFamily="18" charset="77"/>
              </a:rPr>
              <a:t>   </a:t>
            </a:r>
            <a:r>
              <a:rPr lang="en" dirty="0" err="1">
                <a:solidFill>
                  <a:srgbClr val="2A3B5C"/>
                </a:solidFill>
                <a:latin typeface="Bell MT" panose="02020503060305020303" pitchFamily="18" charset="77"/>
              </a:rPr>
              <a:t>Mahroo</a:t>
            </a:r>
            <a:r>
              <a:rPr lang="en" dirty="0">
                <a:solidFill>
                  <a:srgbClr val="2A3B5C"/>
                </a:solidFill>
                <a:latin typeface="Bell MT" panose="02020503060305020303" pitchFamily="18" charset="77"/>
              </a:rPr>
              <a:t> </a:t>
            </a:r>
            <a:r>
              <a:rPr lang="en" dirty="0" err="1">
                <a:solidFill>
                  <a:srgbClr val="2A3B5C"/>
                </a:solidFill>
                <a:latin typeface="Bell MT" panose="02020503060305020303" pitchFamily="18" charset="77"/>
              </a:rPr>
              <a:t>Hajimehdi</a:t>
            </a:r>
            <a:r>
              <a:rPr lang="en" dirty="0">
                <a:solidFill>
                  <a:srgbClr val="2A3B5C"/>
                </a:solidFill>
                <a:latin typeface="Bell MT" panose="02020503060305020303" pitchFamily="18" charset="77"/>
              </a:rPr>
              <a:t> – 610498118</a:t>
            </a:r>
          </a:p>
          <a:p>
            <a:pPr marL="0" lvl="0" indent="0" algn="l" rtl="0">
              <a:spcBef>
                <a:spcPts val="0"/>
              </a:spcBef>
              <a:spcAft>
                <a:spcPts val="0"/>
              </a:spcAft>
              <a:buNone/>
            </a:pPr>
            <a:r>
              <a:rPr lang="en-US" dirty="0">
                <a:solidFill>
                  <a:srgbClr val="2A3B5C"/>
                </a:solidFill>
                <a:latin typeface="Bell MT" panose="02020503060305020303" pitchFamily="18" charset="77"/>
              </a:rPr>
              <a:t>     Ali Akbari </a:t>
            </a:r>
            <a:r>
              <a:rPr lang="en-US" dirty="0" err="1">
                <a:solidFill>
                  <a:srgbClr val="2A3B5C"/>
                </a:solidFill>
                <a:latin typeface="Bell MT" panose="02020503060305020303" pitchFamily="18" charset="77"/>
              </a:rPr>
              <a:t>Pazouki</a:t>
            </a:r>
            <a:r>
              <a:rPr lang="en-US" dirty="0">
                <a:solidFill>
                  <a:srgbClr val="2A3B5C"/>
                </a:solidFill>
                <a:latin typeface="Bell MT" panose="02020503060305020303" pitchFamily="18" charset="77"/>
              </a:rPr>
              <a:t> – 610498212</a:t>
            </a:r>
          </a:p>
          <a:p>
            <a:pPr marL="0" lvl="0" indent="0" algn="l" rtl="0">
              <a:spcBef>
                <a:spcPts val="0"/>
              </a:spcBef>
              <a:spcAft>
                <a:spcPts val="0"/>
              </a:spcAft>
              <a:buNone/>
            </a:pPr>
            <a:r>
              <a:rPr lang="en-US" dirty="0">
                <a:solidFill>
                  <a:srgbClr val="2A3B5C"/>
                </a:solidFill>
                <a:latin typeface="Bell MT" panose="02020503060305020303" pitchFamily="18" charset="77"/>
              </a:rPr>
              <a:t>       Mohammad Amin </a:t>
            </a:r>
            <a:r>
              <a:rPr lang="en-US" dirty="0" err="1">
                <a:solidFill>
                  <a:srgbClr val="2A3B5C"/>
                </a:solidFill>
                <a:latin typeface="Bell MT" panose="02020503060305020303" pitchFamily="18" charset="77"/>
              </a:rPr>
              <a:t>Kiani</a:t>
            </a:r>
            <a:r>
              <a:rPr lang="en-US" dirty="0">
                <a:solidFill>
                  <a:srgbClr val="2A3B5C"/>
                </a:solidFill>
                <a:latin typeface="Bell MT" panose="02020503060305020303" pitchFamily="18" charset="77"/>
              </a:rPr>
              <a:t> - 610498160</a:t>
            </a:r>
            <a:endParaRPr dirty="0">
              <a:solidFill>
                <a:srgbClr val="2A3B5C"/>
              </a:solidFill>
              <a:latin typeface="Bell MT" panose="02020503060305020303" pitchFamily="18" charset="77"/>
            </a:endParaRPr>
          </a:p>
        </p:txBody>
      </p:sp>
      <p:sp>
        <p:nvSpPr>
          <p:cNvPr id="17" name="Google Shape;69;p15">
            <a:extLst>
              <a:ext uri="{FF2B5EF4-FFF2-40B4-BE49-F238E27FC236}">
                <a16:creationId xmlns:a16="http://schemas.microsoft.com/office/drawing/2014/main" id="{1923009A-903B-9433-6A37-B4BFB27ABBF3}"/>
              </a:ext>
            </a:extLst>
          </p:cNvPr>
          <p:cNvSpPr txBox="1">
            <a:spLocks/>
          </p:cNvSpPr>
          <p:nvPr/>
        </p:nvSpPr>
        <p:spPr>
          <a:xfrm>
            <a:off x="4766683" y="2068195"/>
            <a:ext cx="1864432" cy="6078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lgn="ctr"/>
            <a:r>
              <a:rPr lang="en-US" dirty="0">
                <a:solidFill>
                  <a:srgbClr val="285C00"/>
                </a:solidFill>
                <a:latin typeface="Bell MT" panose="02020503060305020303" pitchFamily="18" charset="77"/>
              </a:rPr>
              <a:t>Basics of Genetics</a:t>
            </a:r>
          </a:p>
          <a:p>
            <a:pPr marL="0" indent="0" algn="ctr"/>
            <a:r>
              <a:rPr lang="en-US" dirty="0">
                <a:solidFill>
                  <a:srgbClr val="285C00"/>
                </a:solidFill>
                <a:latin typeface="Bell MT" panose="02020503060305020303" pitchFamily="18" charset="77"/>
              </a:rPr>
              <a:t>Dr. </a:t>
            </a:r>
            <a:r>
              <a:rPr lang="en-US" dirty="0" err="1">
                <a:solidFill>
                  <a:srgbClr val="285C00"/>
                </a:solidFill>
                <a:latin typeface="Bell MT" panose="02020503060305020303" pitchFamily="18" charset="77"/>
              </a:rPr>
              <a:t>Minai</a:t>
            </a:r>
            <a:endParaRPr lang="en-US" dirty="0">
              <a:solidFill>
                <a:srgbClr val="285C00"/>
              </a:solidFill>
              <a:latin typeface="Bell MT" panose="02020503060305020303" pitchFamily="18" charset="77"/>
            </a:endParaRPr>
          </a:p>
        </p:txBody>
      </p:sp>
      <p:sp>
        <p:nvSpPr>
          <p:cNvPr id="18" name="Google Shape;69;p15">
            <a:extLst>
              <a:ext uri="{FF2B5EF4-FFF2-40B4-BE49-F238E27FC236}">
                <a16:creationId xmlns:a16="http://schemas.microsoft.com/office/drawing/2014/main" id="{1B3A1C83-2AB4-6134-92F3-EE0ABF4C75E6}"/>
              </a:ext>
            </a:extLst>
          </p:cNvPr>
          <p:cNvSpPr txBox="1">
            <a:spLocks/>
          </p:cNvSpPr>
          <p:nvPr/>
        </p:nvSpPr>
        <p:spPr>
          <a:xfrm>
            <a:off x="4572000" y="4796866"/>
            <a:ext cx="4232958" cy="3466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US" sz="1050" dirty="0">
                <a:latin typeface="Bell MT" panose="02020503060305020303" pitchFamily="18" charset="77"/>
              </a:rPr>
              <a:t>University of Tehran, Department of Biological Science</a:t>
            </a:r>
          </a:p>
        </p:txBody>
      </p:sp>
      <p:sp>
        <p:nvSpPr>
          <p:cNvPr id="19" name="Google Shape;69;p15">
            <a:extLst>
              <a:ext uri="{FF2B5EF4-FFF2-40B4-BE49-F238E27FC236}">
                <a16:creationId xmlns:a16="http://schemas.microsoft.com/office/drawing/2014/main" id="{660CE1DD-FA26-FDD1-768C-C00444CE55B8}"/>
              </a:ext>
            </a:extLst>
          </p:cNvPr>
          <p:cNvSpPr txBox="1">
            <a:spLocks/>
          </p:cNvSpPr>
          <p:nvPr/>
        </p:nvSpPr>
        <p:spPr>
          <a:xfrm>
            <a:off x="4572000" y="4545897"/>
            <a:ext cx="1474554" cy="327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1pPr>
            <a:lvl2pPr marL="914400" marR="0" lvl="1"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04800" algn="ctr"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r>
              <a:rPr lang="en-US" sz="1100" dirty="0">
                <a:latin typeface="Bell MT" panose="02020503060305020303" pitchFamily="18" charset="77"/>
              </a:rPr>
              <a:t>Spring 1401</a:t>
            </a:r>
          </a:p>
        </p:txBody>
      </p:sp>
      <p:pic>
        <p:nvPicPr>
          <p:cNvPr id="20" name="New Recording 224" descr="New Recording 224">
            <a:hlinkClick r:id="" action="ppaction://media"/>
            <a:extLst>
              <a:ext uri="{FF2B5EF4-FFF2-40B4-BE49-F238E27FC236}">
                <a16:creationId xmlns:a16="http://schemas.microsoft.com/office/drawing/2014/main" id="{25CE4D29-BB38-0A46-C5B5-B42C5016D4C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14379" y="387503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93"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406" name="Google Shape;406;p21"/>
          <p:cNvSpPr txBox="1">
            <a:spLocks noGrp="1"/>
          </p:cNvSpPr>
          <p:nvPr>
            <p:ph type="title"/>
          </p:nvPr>
        </p:nvSpPr>
        <p:spPr>
          <a:xfrm>
            <a:off x="497999" y="134147"/>
            <a:ext cx="8229600" cy="340200"/>
          </a:xfrm>
          <a:prstGeom prst="rect">
            <a:avLst/>
          </a:prstGeom>
        </p:spPr>
        <p:txBody>
          <a:bodyPr spcFirstLastPara="1" wrap="square" lIns="91425" tIns="91425" rIns="91425" bIns="91425" anchor="t" anchorCtr="0">
            <a:noAutofit/>
          </a:bodyPr>
          <a:lstStyle/>
          <a:p>
            <a:pPr lvl="0"/>
            <a:r>
              <a:rPr lang="en-US" sz="2400" dirty="0">
                <a:solidFill>
                  <a:schemeClr val="lt2"/>
                </a:solidFill>
              </a:rPr>
              <a:t>Turner Syndrome</a:t>
            </a:r>
            <a:br>
              <a:rPr lang="en-US" sz="2400" dirty="0">
                <a:solidFill>
                  <a:schemeClr val="lt2"/>
                </a:solidFill>
              </a:rPr>
            </a:br>
            <a:r>
              <a:rPr lang="en-US" sz="1600" dirty="0">
                <a:solidFill>
                  <a:schemeClr val="lt2"/>
                </a:solidFill>
              </a:rPr>
              <a:t>(Monosomy)</a:t>
            </a:r>
            <a:endParaRPr sz="2400" dirty="0"/>
          </a:p>
        </p:txBody>
      </p:sp>
      <p:grpSp>
        <p:nvGrpSpPr>
          <p:cNvPr id="82" name="Google Shape;15548;p42">
            <a:extLst>
              <a:ext uri="{FF2B5EF4-FFF2-40B4-BE49-F238E27FC236}">
                <a16:creationId xmlns:a16="http://schemas.microsoft.com/office/drawing/2014/main" id="{6CEFB659-7647-CCEC-7A82-5B75B3F8B7D2}"/>
              </a:ext>
            </a:extLst>
          </p:cNvPr>
          <p:cNvGrpSpPr/>
          <p:nvPr/>
        </p:nvGrpSpPr>
        <p:grpSpPr>
          <a:xfrm rot="20236556">
            <a:off x="-1269990" y="953835"/>
            <a:ext cx="2346307" cy="3236229"/>
            <a:chOff x="4822750" y="3176275"/>
            <a:chExt cx="400375" cy="553300"/>
          </a:xfrm>
          <a:solidFill>
            <a:srgbClr val="075680">
              <a:alpha val="21257"/>
            </a:srgbClr>
          </a:solidFill>
        </p:grpSpPr>
        <p:sp>
          <p:nvSpPr>
            <p:cNvPr id="83" name="Google Shape;15549;p42">
              <a:extLst>
                <a:ext uri="{FF2B5EF4-FFF2-40B4-BE49-F238E27FC236}">
                  <a16:creationId xmlns:a16="http://schemas.microsoft.com/office/drawing/2014/main" id="{3D3B7DF4-D2AB-9547-B387-BB36F70166DF}"/>
                </a:ext>
              </a:extLst>
            </p:cNvPr>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4" name="Google Shape;15550;p42">
              <a:extLst>
                <a:ext uri="{FF2B5EF4-FFF2-40B4-BE49-F238E27FC236}">
                  <a16:creationId xmlns:a16="http://schemas.microsoft.com/office/drawing/2014/main" id="{017F3FBD-F5D5-612E-431C-122A7773004D}"/>
                </a:ext>
              </a:extLst>
            </p:cNvPr>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5" name="Google Shape;15551;p42">
              <a:extLst>
                <a:ext uri="{FF2B5EF4-FFF2-40B4-BE49-F238E27FC236}">
                  <a16:creationId xmlns:a16="http://schemas.microsoft.com/office/drawing/2014/main" id="{5209CDB1-87FA-BE7D-EA5C-9EED40DD7771}"/>
                </a:ext>
              </a:extLst>
            </p:cNvPr>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6" name="Google Shape;15552;p42">
              <a:extLst>
                <a:ext uri="{FF2B5EF4-FFF2-40B4-BE49-F238E27FC236}">
                  <a16:creationId xmlns:a16="http://schemas.microsoft.com/office/drawing/2014/main" id="{7C76C4C2-1F36-EE83-3938-37903D2055BE}"/>
                </a:ext>
              </a:extLst>
            </p:cNvPr>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7" name="Google Shape;15553;p42">
              <a:extLst>
                <a:ext uri="{FF2B5EF4-FFF2-40B4-BE49-F238E27FC236}">
                  <a16:creationId xmlns:a16="http://schemas.microsoft.com/office/drawing/2014/main" id="{551BBB76-54BA-3C92-2885-B00699574339}"/>
                </a:ext>
              </a:extLst>
            </p:cNvPr>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8" name="Google Shape;15554;p42">
              <a:extLst>
                <a:ext uri="{FF2B5EF4-FFF2-40B4-BE49-F238E27FC236}">
                  <a16:creationId xmlns:a16="http://schemas.microsoft.com/office/drawing/2014/main" id="{4CA95B0E-CD47-6C72-4440-23EA9FDAFA06}"/>
                </a:ext>
              </a:extLst>
            </p:cNvPr>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9" name="Google Shape;15555;p42">
              <a:extLst>
                <a:ext uri="{FF2B5EF4-FFF2-40B4-BE49-F238E27FC236}">
                  <a16:creationId xmlns:a16="http://schemas.microsoft.com/office/drawing/2014/main" id="{E50A01A1-A73D-C9BA-0AB5-B0494374B02B}"/>
                </a:ext>
              </a:extLst>
            </p:cNvPr>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0" name="Google Shape;15556;p42">
              <a:extLst>
                <a:ext uri="{FF2B5EF4-FFF2-40B4-BE49-F238E27FC236}">
                  <a16:creationId xmlns:a16="http://schemas.microsoft.com/office/drawing/2014/main" id="{DFCFFEEE-A301-EC15-2D5A-7331DEAE9967}"/>
                </a:ext>
              </a:extLst>
            </p:cNvPr>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1" name="Google Shape;15557;p42">
              <a:extLst>
                <a:ext uri="{FF2B5EF4-FFF2-40B4-BE49-F238E27FC236}">
                  <a16:creationId xmlns:a16="http://schemas.microsoft.com/office/drawing/2014/main" id="{928ABFDE-D1A7-4FC2-C5B6-4DF5BAF8FA79}"/>
                </a:ext>
              </a:extLst>
            </p:cNvPr>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2" name="Google Shape;15558;p42">
              <a:extLst>
                <a:ext uri="{FF2B5EF4-FFF2-40B4-BE49-F238E27FC236}">
                  <a16:creationId xmlns:a16="http://schemas.microsoft.com/office/drawing/2014/main" id="{3FBF7940-8288-7DB2-87A0-43C62EFFA6EB}"/>
                </a:ext>
              </a:extLst>
            </p:cNvPr>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3" name="Google Shape;15559;p42">
              <a:extLst>
                <a:ext uri="{FF2B5EF4-FFF2-40B4-BE49-F238E27FC236}">
                  <a16:creationId xmlns:a16="http://schemas.microsoft.com/office/drawing/2014/main" id="{28FFFE43-51BB-96FB-92B2-8C3F65F41ACE}"/>
                </a:ext>
              </a:extLst>
            </p:cNvPr>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4" name="Google Shape;15560;p42">
              <a:extLst>
                <a:ext uri="{FF2B5EF4-FFF2-40B4-BE49-F238E27FC236}">
                  <a16:creationId xmlns:a16="http://schemas.microsoft.com/office/drawing/2014/main" id="{C3B599F8-7E3A-C488-16E6-46F2DA25D43B}"/>
                </a:ext>
              </a:extLst>
            </p:cNvPr>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95" name="Google Shape;15607;p42">
            <a:extLst>
              <a:ext uri="{FF2B5EF4-FFF2-40B4-BE49-F238E27FC236}">
                <a16:creationId xmlns:a16="http://schemas.microsoft.com/office/drawing/2014/main" id="{9C1B344B-4C79-BD0E-E77B-BC5DB253B1B9}"/>
              </a:ext>
            </a:extLst>
          </p:cNvPr>
          <p:cNvSpPr/>
          <p:nvPr/>
        </p:nvSpPr>
        <p:spPr>
          <a:xfrm rot="6266701">
            <a:off x="-3723227" y="-255901"/>
            <a:ext cx="5513281" cy="5655303"/>
          </a:xfrm>
          <a:prstGeom prst="blockArc">
            <a:avLst>
              <a:gd name="adj1" fmla="val 11121360"/>
              <a:gd name="adj2" fmla="val 19570557"/>
              <a:gd name="adj3" fmla="val 2350"/>
            </a:avLst>
          </a:prstGeom>
          <a:solidFill>
            <a:srgbClr val="075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6" name="Google Shape;15547;p42">
            <a:extLst>
              <a:ext uri="{FF2B5EF4-FFF2-40B4-BE49-F238E27FC236}">
                <a16:creationId xmlns:a16="http://schemas.microsoft.com/office/drawing/2014/main" id="{C16D6893-7121-5196-1891-975DD16CD24B}"/>
              </a:ext>
            </a:extLst>
          </p:cNvPr>
          <p:cNvSpPr txBox="1">
            <a:spLocks/>
          </p:cNvSpPr>
          <p:nvPr/>
        </p:nvSpPr>
        <p:spPr>
          <a:xfrm rot="16200000">
            <a:off x="-509588" y="2232061"/>
            <a:ext cx="2754379" cy="6793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4000" dirty="0">
                <a:solidFill>
                  <a:schemeClr val="lt2"/>
                </a:solidFill>
              </a:rPr>
              <a:t>Symptoms</a:t>
            </a:r>
          </a:p>
        </p:txBody>
      </p:sp>
      <p:pic>
        <p:nvPicPr>
          <p:cNvPr id="8195" name="Picture 10" descr="Turner Syndrome: Syndromes, Causes, Treatment | SchoolWorkHelper">
            <a:extLst>
              <a:ext uri="{FF2B5EF4-FFF2-40B4-BE49-F238E27FC236}">
                <a16:creationId xmlns:a16="http://schemas.microsoft.com/office/drawing/2014/main" id="{394F6CAD-7371-2AC2-6204-CEB0BEC01C72}"/>
              </a:ext>
            </a:extLst>
          </p:cNvPr>
          <p:cNvPicPr>
            <a:picLocks noChangeAspect="1" noChangeArrowheads="1"/>
          </p:cNvPicPr>
          <p:nvPr/>
        </p:nvPicPr>
        <p:blipFill>
          <a:blip r:embed="rId3" r:link="rId4">
            <a:extLst>
              <a:ext uri="{28A0092B-C50C-407E-A947-70E740481C1C}">
                <a14:useLocalDpi xmlns:a14="http://schemas.microsoft.com/office/drawing/2010/main" val="0"/>
              </a:ext>
            </a:extLst>
          </a:blip>
          <a:srcRect/>
          <a:stretch>
            <a:fillRect/>
          </a:stretch>
        </p:blipFill>
        <p:spPr bwMode="auto">
          <a:xfrm>
            <a:off x="2595310" y="1029082"/>
            <a:ext cx="3727450" cy="372745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11" descr="Turner Syndrome - Reproductive - Medbullets Step 1">
            <a:extLst>
              <a:ext uri="{FF2B5EF4-FFF2-40B4-BE49-F238E27FC236}">
                <a16:creationId xmlns:a16="http://schemas.microsoft.com/office/drawing/2014/main" id="{0D5E7C41-1B57-97E6-4E69-00F041215380}"/>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6485116" y="589119"/>
            <a:ext cx="1340783" cy="2413410"/>
          </a:xfrm>
          <a:prstGeom prst="rect">
            <a:avLst/>
          </a:prstGeom>
          <a:noFill/>
          <a:extLst>
            <a:ext uri="{909E8E84-426E-40DD-AFC4-6F175D3DCCD1}">
              <a14:hiddenFill xmlns:a14="http://schemas.microsoft.com/office/drawing/2010/main">
                <a:solidFill>
                  <a:srgbClr val="FFFFFF"/>
                </a:solidFill>
              </a14:hiddenFill>
            </a:ext>
          </a:extLst>
        </p:spPr>
      </p:pic>
      <p:pic>
        <p:nvPicPr>
          <p:cNvPr id="8193" name="Picture 12" descr="Medical Home Portal - Turner Syndrome">
            <a:extLst>
              <a:ext uri="{FF2B5EF4-FFF2-40B4-BE49-F238E27FC236}">
                <a16:creationId xmlns:a16="http://schemas.microsoft.com/office/drawing/2014/main" id="{70DA3541-78BA-01EF-8C2B-1865B1B70395}"/>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6403389" y="3084261"/>
            <a:ext cx="1803400" cy="17018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4FDDAF1-A1F7-DBE4-8288-549DA30D609F}"/>
              </a:ext>
            </a:extLst>
          </p:cNvPr>
          <p:cNvSpPr>
            <a:spLocks noChangeArrowheads="1"/>
          </p:cNvSpPr>
          <p:nvPr/>
        </p:nvSpPr>
        <p:spPr bwMode="auto">
          <a:xfrm>
            <a:off x="3001964" y="785911"/>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3" name="Rectangle 5">
            <a:extLst>
              <a:ext uri="{FF2B5EF4-FFF2-40B4-BE49-F238E27FC236}">
                <a16:creationId xmlns:a16="http://schemas.microsoft.com/office/drawing/2014/main" id="{7D739959-4BCE-80AB-9BDE-C421B2A658D9}"/>
              </a:ext>
            </a:extLst>
          </p:cNvPr>
          <p:cNvSpPr>
            <a:spLocks noChangeArrowheads="1"/>
          </p:cNvSpPr>
          <p:nvPr/>
        </p:nvSpPr>
        <p:spPr bwMode="auto">
          <a:xfrm>
            <a:off x="3001964" y="4761011"/>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4" name="Rectangle 6">
            <a:extLst>
              <a:ext uri="{FF2B5EF4-FFF2-40B4-BE49-F238E27FC236}">
                <a16:creationId xmlns:a16="http://schemas.microsoft.com/office/drawing/2014/main" id="{31C6813C-5AA5-F7E0-2CB3-E9B49CA53B2B}"/>
              </a:ext>
            </a:extLst>
          </p:cNvPr>
          <p:cNvSpPr>
            <a:spLocks noChangeArrowheads="1"/>
          </p:cNvSpPr>
          <p:nvPr/>
        </p:nvSpPr>
        <p:spPr bwMode="auto">
          <a:xfrm>
            <a:off x="3001964" y="7732811"/>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162823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406" name="Google Shape;406;p21"/>
          <p:cNvSpPr txBox="1">
            <a:spLocks noGrp="1"/>
          </p:cNvSpPr>
          <p:nvPr>
            <p:ph type="title"/>
          </p:nvPr>
        </p:nvSpPr>
        <p:spPr>
          <a:xfrm>
            <a:off x="497999" y="134147"/>
            <a:ext cx="8229600" cy="340200"/>
          </a:xfrm>
          <a:prstGeom prst="rect">
            <a:avLst/>
          </a:prstGeom>
        </p:spPr>
        <p:txBody>
          <a:bodyPr spcFirstLastPara="1" wrap="square" lIns="91425" tIns="91425" rIns="91425" bIns="91425" anchor="t" anchorCtr="0">
            <a:noAutofit/>
          </a:bodyPr>
          <a:lstStyle/>
          <a:p>
            <a:pPr lvl="0"/>
            <a:r>
              <a:rPr lang="en-US" sz="2400" dirty="0">
                <a:solidFill>
                  <a:schemeClr val="lt2"/>
                </a:solidFill>
              </a:rPr>
              <a:t>Turner Syndrome</a:t>
            </a:r>
            <a:br>
              <a:rPr lang="en-US" sz="2400" dirty="0">
                <a:solidFill>
                  <a:schemeClr val="lt2"/>
                </a:solidFill>
              </a:rPr>
            </a:br>
            <a:r>
              <a:rPr lang="en-US" sz="1600" dirty="0">
                <a:solidFill>
                  <a:schemeClr val="lt2"/>
                </a:solidFill>
              </a:rPr>
              <a:t>(Monosomy)</a:t>
            </a:r>
            <a:endParaRPr sz="2400" dirty="0"/>
          </a:p>
        </p:txBody>
      </p:sp>
      <p:grpSp>
        <p:nvGrpSpPr>
          <p:cNvPr id="82" name="Google Shape;15548;p42">
            <a:extLst>
              <a:ext uri="{FF2B5EF4-FFF2-40B4-BE49-F238E27FC236}">
                <a16:creationId xmlns:a16="http://schemas.microsoft.com/office/drawing/2014/main" id="{6CEFB659-7647-CCEC-7A82-5B75B3F8B7D2}"/>
              </a:ext>
            </a:extLst>
          </p:cNvPr>
          <p:cNvGrpSpPr/>
          <p:nvPr/>
        </p:nvGrpSpPr>
        <p:grpSpPr>
          <a:xfrm rot="20236556">
            <a:off x="-1269990" y="953835"/>
            <a:ext cx="2346307" cy="3236229"/>
            <a:chOff x="4822750" y="3176275"/>
            <a:chExt cx="400375" cy="553300"/>
          </a:xfrm>
          <a:solidFill>
            <a:srgbClr val="075680">
              <a:alpha val="21257"/>
            </a:srgbClr>
          </a:solidFill>
        </p:grpSpPr>
        <p:sp>
          <p:nvSpPr>
            <p:cNvPr id="83" name="Google Shape;15549;p42">
              <a:extLst>
                <a:ext uri="{FF2B5EF4-FFF2-40B4-BE49-F238E27FC236}">
                  <a16:creationId xmlns:a16="http://schemas.microsoft.com/office/drawing/2014/main" id="{3D3B7DF4-D2AB-9547-B387-BB36F70166DF}"/>
                </a:ext>
              </a:extLst>
            </p:cNvPr>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4" name="Google Shape;15550;p42">
              <a:extLst>
                <a:ext uri="{FF2B5EF4-FFF2-40B4-BE49-F238E27FC236}">
                  <a16:creationId xmlns:a16="http://schemas.microsoft.com/office/drawing/2014/main" id="{017F3FBD-F5D5-612E-431C-122A7773004D}"/>
                </a:ext>
              </a:extLst>
            </p:cNvPr>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5" name="Google Shape;15551;p42">
              <a:extLst>
                <a:ext uri="{FF2B5EF4-FFF2-40B4-BE49-F238E27FC236}">
                  <a16:creationId xmlns:a16="http://schemas.microsoft.com/office/drawing/2014/main" id="{5209CDB1-87FA-BE7D-EA5C-9EED40DD7771}"/>
                </a:ext>
              </a:extLst>
            </p:cNvPr>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6" name="Google Shape;15552;p42">
              <a:extLst>
                <a:ext uri="{FF2B5EF4-FFF2-40B4-BE49-F238E27FC236}">
                  <a16:creationId xmlns:a16="http://schemas.microsoft.com/office/drawing/2014/main" id="{7C76C4C2-1F36-EE83-3938-37903D2055BE}"/>
                </a:ext>
              </a:extLst>
            </p:cNvPr>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7" name="Google Shape;15553;p42">
              <a:extLst>
                <a:ext uri="{FF2B5EF4-FFF2-40B4-BE49-F238E27FC236}">
                  <a16:creationId xmlns:a16="http://schemas.microsoft.com/office/drawing/2014/main" id="{551BBB76-54BA-3C92-2885-B00699574339}"/>
                </a:ext>
              </a:extLst>
            </p:cNvPr>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8" name="Google Shape;15554;p42">
              <a:extLst>
                <a:ext uri="{FF2B5EF4-FFF2-40B4-BE49-F238E27FC236}">
                  <a16:creationId xmlns:a16="http://schemas.microsoft.com/office/drawing/2014/main" id="{4CA95B0E-CD47-6C72-4440-23EA9FDAFA06}"/>
                </a:ext>
              </a:extLst>
            </p:cNvPr>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9" name="Google Shape;15555;p42">
              <a:extLst>
                <a:ext uri="{FF2B5EF4-FFF2-40B4-BE49-F238E27FC236}">
                  <a16:creationId xmlns:a16="http://schemas.microsoft.com/office/drawing/2014/main" id="{E50A01A1-A73D-C9BA-0AB5-B0494374B02B}"/>
                </a:ext>
              </a:extLst>
            </p:cNvPr>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0" name="Google Shape;15556;p42">
              <a:extLst>
                <a:ext uri="{FF2B5EF4-FFF2-40B4-BE49-F238E27FC236}">
                  <a16:creationId xmlns:a16="http://schemas.microsoft.com/office/drawing/2014/main" id="{DFCFFEEE-A301-EC15-2D5A-7331DEAE9967}"/>
                </a:ext>
              </a:extLst>
            </p:cNvPr>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1" name="Google Shape;15557;p42">
              <a:extLst>
                <a:ext uri="{FF2B5EF4-FFF2-40B4-BE49-F238E27FC236}">
                  <a16:creationId xmlns:a16="http://schemas.microsoft.com/office/drawing/2014/main" id="{928ABFDE-D1A7-4FC2-C5B6-4DF5BAF8FA79}"/>
                </a:ext>
              </a:extLst>
            </p:cNvPr>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2" name="Google Shape;15558;p42">
              <a:extLst>
                <a:ext uri="{FF2B5EF4-FFF2-40B4-BE49-F238E27FC236}">
                  <a16:creationId xmlns:a16="http://schemas.microsoft.com/office/drawing/2014/main" id="{3FBF7940-8288-7DB2-87A0-43C62EFFA6EB}"/>
                </a:ext>
              </a:extLst>
            </p:cNvPr>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3" name="Google Shape;15559;p42">
              <a:extLst>
                <a:ext uri="{FF2B5EF4-FFF2-40B4-BE49-F238E27FC236}">
                  <a16:creationId xmlns:a16="http://schemas.microsoft.com/office/drawing/2014/main" id="{28FFFE43-51BB-96FB-92B2-8C3F65F41ACE}"/>
                </a:ext>
              </a:extLst>
            </p:cNvPr>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4" name="Google Shape;15560;p42">
              <a:extLst>
                <a:ext uri="{FF2B5EF4-FFF2-40B4-BE49-F238E27FC236}">
                  <a16:creationId xmlns:a16="http://schemas.microsoft.com/office/drawing/2014/main" id="{C3B599F8-7E3A-C488-16E6-46F2DA25D43B}"/>
                </a:ext>
              </a:extLst>
            </p:cNvPr>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95" name="Google Shape;15607;p42">
            <a:extLst>
              <a:ext uri="{FF2B5EF4-FFF2-40B4-BE49-F238E27FC236}">
                <a16:creationId xmlns:a16="http://schemas.microsoft.com/office/drawing/2014/main" id="{9C1B344B-4C79-BD0E-E77B-BC5DB253B1B9}"/>
              </a:ext>
            </a:extLst>
          </p:cNvPr>
          <p:cNvSpPr/>
          <p:nvPr/>
        </p:nvSpPr>
        <p:spPr>
          <a:xfrm rot="6266701">
            <a:off x="-3723227" y="-255901"/>
            <a:ext cx="5513281" cy="5655303"/>
          </a:xfrm>
          <a:prstGeom prst="blockArc">
            <a:avLst>
              <a:gd name="adj1" fmla="val 11121360"/>
              <a:gd name="adj2" fmla="val 19570557"/>
              <a:gd name="adj3" fmla="val 2350"/>
            </a:avLst>
          </a:prstGeom>
          <a:solidFill>
            <a:srgbClr val="075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6" name="Google Shape;15547;p42">
            <a:extLst>
              <a:ext uri="{FF2B5EF4-FFF2-40B4-BE49-F238E27FC236}">
                <a16:creationId xmlns:a16="http://schemas.microsoft.com/office/drawing/2014/main" id="{C16D6893-7121-5196-1891-975DD16CD24B}"/>
              </a:ext>
            </a:extLst>
          </p:cNvPr>
          <p:cNvSpPr txBox="1">
            <a:spLocks/>
          </p:cNvSpPr>
          <p:nvPr/>
        </p:nvSpPr>
        <p:spPr>
          <a:xfrm rot="16200000">
            <a:off x="-509588" y="2232061"/>
            <a:ext cx="2754379" cy="6793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4000" dirty="0">
                <a:solidFill>
                  <a:schemeClr val="lt2"/>
                </a:solidFill>
              </a:rPr>
              <a:t>Treatment</a:t>
            </a:r>
          </a:p>
        </p:txBody>
      </p:sp>
      <p:sp>
        <p:nvSpPr>
          <p:cNvPr id="2" name="Rectangle 4">
            <a:extLst>
              <a:ext uri="{FF2B5EF4-FFF2-40B4-BE49-F238E27FC236}">
                <a16:creationId xmlns:a16="http://schemas.microsoft.com/office/drawing/2014/main" id="{14FDDAF1-A1F7-DBE4-8288-549DA30D609F}"/>
              </a:ext>
            </a:extLst>
          </p:cNvPr>
          <p:cNvSpPr>
            <a:spLocks noChangeArrowheads="1"/>
          </p:cNvSpPr>
          <p:nvPr/>
        </p:nvSpPr>
        <p:spPr bwMode="auto">
          <a:xfrm>
            <a:off x="3001964" y="785911"/>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3" name="Rectangle 5">
            <a:extLst>
              <a:ext uri="{FF2B5EF4-FFF2-40B4-BE49-F238E27FC236}">
                <a16:creationId xmlns:a16="http://schemas.microsoft.com/office/drawing/2014/main" id="{7D739959-4BCE-80AB-9BDE-C421B2A658D9}"/>
              </a:ext>
            </a:extLst>
          </p:cNvPr>
          <p:cNvSpPr>
            <a:spLocks noChangeArrowheads="1"/>
          </p:cNvSpPr>
          <p:nvPr/>
        </p:nvSpPr>
        <p:spPr bwMode="auto">
          <a:xfrm>
            <a:off x="3001964" y="4761011"/>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4" name="Rectangle 6">
            <a:extLst>
              <a:ext uri="{FF2B5EF4-FFF2-40B4-BE49-F238E27FC236}">
                <a16:creationId xmlns:a16="http://schemas.microsoft.com/office/drawing/2014/main" id="{31C6813C-5AA5-F7E0-2CB3-E9B49CA53B2B}"/>
              </a:ext>
            </a:extLst>
          </p:cNvPr>
          <p:cNvSpPr>
            <a:spLocks noChangeArrowheads="1"/>
          </p:cNvSpPr>
          <p:nvPr/>
        </p:nvSpPr>
        <p:spPr bwMode="auto">
          <a:xfrm>
            <a:off x="3001964" y="7732811"/>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4" name="Google Shape;454;p21">
            <a:extLst>
              <a:ext uri="{FF2B5EF4-FFF2-40B4-BE49-F238E27FC236}">
                <a16:creationId xmlns:a16="http://schemas.microsoft.com/office/drawing/2014/main" id="{35309EB7-41F1-79CB-B424-FDE19E8CD508}"/>
              </a:ext>
            </a:extLst>
          </p:cNvPr>
          <p:cNvSpPr txBox="1"/>
          <p:nvPr/>
        </p:nvSpPr>
        <p:spPr>
          <a:xfrm>
            <a:off x="2230215" y="1047669"/>
            <a:ext cx="6497383" cy="3738246"/>
          </a:xfrm>
          <a:prstGeom prst="rect">
            <a:avLst/>
          </a:prstGeom>
          <a:noFill/>
          <a:ln>
            <a:noFill/>
          </a:ln>
        </p:spPr>
        <p:txBody>
          <a:bodyPr spcFirstLastPara="1" wrap="square" lIns="91425" tIns="91425" rIns="91425" bIns="91425" anchor="ctr" anchorCtr="0">
            <a:noAutofit/>
          </a:bodyPr>
          <a:lstStyle/>
          <a:p>
            <a:r>
              <a:rPr lang="en-US" sz="1800" dirty="0">
                <a:latin typeface="Cambria" panose="02040503050406030204" pitchFamily="18" charset="0"/>
                <a:ea typeface="Cambria" panose="02040503050406030204" pitchFamily="18" charset="0"/>
              </a:rPr>
              <a:t>Turner syndrome (TS) treatment often focuses on hormones. Treatments may include:</a:t>
            </a:r>
          </a:p>
          <a:p>
            <a:pPr marL="285750" indent="-285750">
              <a:buFont typeface="Arial" panose="020B0604020202020204" pitchFamily="34" charset="0"/>
              <a:buChar char="•"/>
            </a:pPr>
            <a:r>
              <a:rPr lang="en-US" sz="1800" b="1" dirty="0">
                <a:latin typeface="Cambria" panose="02040503050406030204" pitchFamily="18" charset="0"/>
                <a:ea typeface="Cambria" panose="02040503050406030204" pitchFamily="18" charset="0"/>
              </a:rPr>
              <a:t>Human growth hormone:</a:t>
            </a:r>
            <a:r>
              <a:rPr lang="en-US" sz="1800" dirty="0">
                <a:latin typeface="Cambria" panose="02040503050406030204" pitchFamily="18" charset="0"/>
                <a:ea typeface="Cambria" panose="02040503050406030204" pitchFamily="18" charset="0"/>
              </a:rPr>
              <a:t> Can increase height by several inches.</a:t>
            </a:r>
          </a:p>
          <a:p>
            <a:pPr marL="285750" lvl="0" indent="-285750">
              <a:buFont typeface="Arial" panose="020B0604020202020204" pitchFamily="34" charset="0"/>
              <a:buChar char="•"/>
            </a:pPr>
            <a:endParaRPr lang="en-US" sz="1800" b="1" dirty="0">
              <a:latin typeface="Cambria" panose="02040503050406030204" pitchFamily="18" charset="0"/>
              <a:ea typeface="Cambria" panose="02040503050406030204" pitchFamily="18" charset="0"/>
            </a:endParaRPr>
          </a:p>
          <a:p>
            <a:pPr marL="285750" lvl="0" indent="-285750">
              <a:buFont typeface="Arial" panose="020B0604020202020204" pitchFamily="34" charset="0"/>
              <a:buChar char="•"/>
            </a:pPr>
            <a:r>
              <a:rPr lang="en-US" sz="1800" b="1" dirty="0">
                <a:latin typeface="Cambria" panose="02040503050406030204" pitchFamily="18" charset="0"/>
                <a:ea typeface="Cambria" panose="02040503050406030204" pitchFamily="18" charset="0"/>
              </a:rPr>
              <a:t>Estrogen therapy:</a:t>
            </a:r>
            <a:r>
              <a:rPr lang="en-US" sz="1800" dirty="0">
                <a:latin typeface="Cambria" panose="02040503050406030204" pitchFamily="18" charset="0"/>
                <a:ea typeface="Cambria" panose="02040503050406030204" pitchFamily="18" charset="0"/>
              </a:rPr>
              <a:t> Can help girls develop breasts and begin menstruation. </a:t>
            </a:r>
          </a:p>
          <a:p>
            <a:pPr lvl="0"/>
            <a:r>
              <a:rPr lang="en-US" sz="1800" dirty="0">
                <a:latin typeface="Cambria" panose="02040503050406030204" pitchFamily="18" charset="0"/>
                <a:ea typeface="Cambria" panose="02040503050406030204" pitchFamily="18" charset="0"/>
              </a:rPr>
              <a:t>     It can also help their uterus grow to a typical size. </a:t>
            </a:r>
          </a:p>
          <a:p>
            <a:pPr lvl="0"/>
            <a:r>
              <a:rPr lang="en-US" sz="1800" dirty="0">
                <a:latin typeface="Cambria" panose="02040503050406030204" pitchFamily="18" charset="0"/>
                <a:ea typeface="Cambria" panose="02040503050406030204" pitchFamily="18" charset="0"/>
              </a:rPr>
              <a:t>     Improves brain development, heart function, liver function</a:t>
            </a:r>
          </a:p>
          <a:p>
            <a:pPr lvl="0"/>
            <a:r>
              <a:rPr lang="en-US" sz="1800" dirty="0">
                <a:latin typeface="Cambria" panose="02040503050406030204" pitchFamily="18" charset="0"/>
                <a:ea typeface="Cambria" panose="02040503050406030204" pitchFamily="18" charset="0"/>
              </a:rPr>
              <a:t>     and skeletal health.</a:t>
            </a:r>
          </a:p>
          <a:p>
            <a:pPr marL="285750" lvl="0" indent="-285750">
              <a:buFont typeface="Arial" panose="020B0604020202020204" pitchFamily="34" charset="0"/>
              <a:buChar char="•"/>
            </a:pPr>
            <a:endParaRPr lang="en-US" sz="1800" b="1" dirty="0">
              <a:latin typeface="Cambria" panose="02040503050406030204" pitchFamily="18" charset="0"/>
              <a:ea typeface="Cambria" panose="02040503050406030204" pitchFamily="18" charset="0"/>
            </a:endParaRPr>
          </a:p>
          <a:p>
            <a:pPr marL="285750" lvl="0" indent="-285750">
              <a:buFont typeface="Arial" panose="020B0604020202020204" pitchFamily="34" charset="0"/>
              <a:buChar char="•"/>
            </a:pPr>
            <a:r>
              <a:rPr lang="en-US" sz="1800" b="1" dirty="0">
                <a:latin typeface="Cambria" panose="02040503050406030204" pitchFamily="18" charset="0"/>
                <a:ea typeface="Cambria" panose="02040503050406030204" pitchFamily="18" charset="0"/>
              </a:rPr>
              <a:t>Cyclic progestins:</a:t>
            </a:r>
            <a:r>
              <a:rPr lang="en-US" sz="1800" dirty="0">
                <a:latin typeface="Cambria" panose="02040503050406030204" pitchFamily="18" charset="0"/>
                <a:ea typeface="Cambria" panose="02040503050406030204" pitchFamily="18" charset="0"/>
              </a:rPr>
              <a:t> Added at age 11 or 12 if blood tests note deficiency. Progestins will induce cyclic menstrual periods. </a:t>
            </a:r>
          </a:p>
        </p:txBody>
      </p:sp>
      <p:pic>
        <p:nvPicPr>
          <p:cNvPr id="5" name="New Recording 82.m4a" descr="New Recording 82.m4a">
            <a:hlinkClick r:id="" action="ppaction://media"/>
            <a:extLst>
              <a:ext uri="{FF2B5EF4-FFF2-40B4-BE49-F238E27FC236}">
                <a16:creationId xmlns:a16="http://schemas.microsoft.com/office/drawing/2014/main" id="{7787AAD0-3429-EEAD-4324-123CE033F2E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959403" y="103990"/>
            <a:ext cx="812800" cy="812800"/>
          </a:xfrm>
          <a:prstGeom prst="rect">
            <a:avLst/>
          </a:prstGeom>
        </p:spPr>
      </p:pic>
    </p:spTree>
    <p:extLst>
      <p:ext uri="{BB962C8B-B14F-4D97-AF65-F5344CB8AC3E}">
        <p14:creationId xmlns:p14="http://schemas.microsoft.com/office/powerpoint/2010/main" val="2602299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8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97999" y="142057"/>
            <a:ext cx="8229600" cy="860930"/>
          </a:xfrm>
          <a:prstGeom prst="rect">
            <a:avLst/>
          </a:prstGeom>
        </p:spPr>
        <p:txBody>
          <a:bodyPr spcFirstLastPara="1" wrap="square" lIns="91425" tIns="91425" rIns="91425" bIns="91425" anchor="t" anchorCtr="0">
            <a:noAutofit/>
          </a:bodyPr>
          <a:lstStyle/>
          <a:p>
            <a:pPr lvl="0"/>
            <a:r>
              <a:rPr lang="en-US" sz="3200" dirty="0">
                <a:solidFill>
                  <a:srgbClr val="277CBC"/>
                </a:solidFill>
              </a:rPr>
              <a:t>Down Syndrome</a:t>
            </a:r>
            <a:br>
              <a:rPr lang="en-US" sz="3200" dirty="0">
                <a:solidFill>
                  <a:srgbClr val="277CBC"/>
                </a:solidFill>
              </a:rPr>
            </a:br>
            <a:r>
              <a:rPr lang="en-US" sz="2000" dirty="0">
                <a:solidFill>
                  <a:srgbClr val="277CBC"/>
                </a:solidFill>
              </a:rPr>
              <a:t>(Trisomy 21)</a:t>
            </a:r>
            <a:endParaRPr lang="en-US" sz="3200" dirty="0">
              <a:solidFill>
                <a:srgbClr val="277CBC"/>
              </a:solidFill>
            </a:endParaRPr>
          </a:p>
        </p:txBody>
      </p:sp>
      <p:grpSp>
        <p:nvGrpSpPr>
          <p:cNvPr id="15548" name="Google Shape;15548;p42"/>
          <p:cNvGrpSpPr/>
          <p:nvPr/>
        </p:nvGrpSpPr>
        <p:grpSpPr>
          <a:xfrm rot="20236556">
            <a:off x="-1299903" y="909153"/>
            <a:ext cx="2346307" cy="3236229"/>
            <a:chOff x="4822750" y="3176275"/>
            <a:chExt cx="400375" cy="553300"/>
          </a:xfrm>
          <a:solidFill>
            <a:srgbClr val="277CBC">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575" name="Google Shape;15575;p42"/>
          <p:cNvSpPr txBox="1"/>
          <p:nvPr/>
        </p:nvSpPr>
        <p:spPr>
          <a:xfrm>
            <a:off x="1851246" y="1110060"/>
            <a:ext cx="3414313" cy="3891383"/>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The only human autosomal trisomy in which a significant number of individuals survive longer than a year past birth was discovered in 1866 by Langdon Down. </a:t>
            </a:r>
          </a:p>
          <a:p>
            <a:pPr marL="285750" indent="-285750">
              <a:buFont typeface="Arial" panose="020B0604020202020204" pitchFamily="34" charset="0"/>
              <a:buChar char="•"/>
            </a:pPr>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The condition is now known to result from trisomy of chromosome 21 and is called </a:t>
            </a:r>
            <a:r>
              <a:rPr lang="en-US" sz="1600" b="1" dirty="0">
                <a:latin typeface="Cambria" panose="02040503050406030204" pitchFamily="18" charset="0"/>
                <a:ea typeface="Cambria" panose="02040503050406030204" pitchFamily="18" charset="0"/>
              </a:rPr>
              <a:t>Down syndrome </a:t>
            </a:r>
            <a:r>
              <a:rPr lang="en-US" sz="1600" dirty="0">
                <a:latin typeface="Cambria" panose="02040503050406030204" pitchFamily="18" charset="0"/>
                <a:ea typeface="Cambria" panose="02040503050406030204" pitchFamily="18" charset="0"/>
              </a:rPr>
              <a:t>or simply </a:t>
            </a:r>
            <a:r>
              <a:rPr lang="en-US" sz="1600" b="1" dirty="0">
                <a:latin typeface="Cambria" panose="02040503050406030204" pitchFamily="18" charset="0"/>
                <a:ea typeface="Cambria" panose="02040503050406030204" pitchFamily="18" charset="0"/>
              </a:rPr>
              <a:t>trisomy 21 </a:t>
            </a:r>
            <a:r>
              <a:rPr lang="en-US" sz="1600" dirty="0">
                <a:latin typeface="Cambria" panose="02040503050406030204" pitchFamily="18" charset="0"/>
                <a:ea typeface="Cambria" panose="02040503050406030204" pitchFamily="18" charset="0"/>
              </a:rPr>
              <a:t>(designated 47,21+). </a:t>
            </a:r>
          </a:p>
          <a:p>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This trisomy is found in 1 infant in every 800 live births. </a:t>
            </a:r>
            <a:endParaRPr lang="en-US" sz="1800" dirty="0">
              <a:latin typeface="Cambria" panose="02040503050406030204" pitchFamily="18" charset="0"/>
              <a:ea typeface="Cambria" panose="02040503050406030204" pitchFamily="18" charset="0"/>
            </a:endParaRPr>
          </a:p>
        </p:txBody>
      </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27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474747" y="2176580"/>
            <a:ext cx="298676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4000" dirty="0">
                <a:solidFill>
                  <a:srgbClr val="277CBC"/>
                </a:solidFill>
              </a:rPr>
              <a:t>Overview </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1BA0A1DF-45D0-6880-AC24-789731FA3B50}"/>
              </a:ext>
            </a:extLst>
          </p:cNvPr>
          <p:cNvPicPr>
            <a:picLocks noChangeAspect="1"/>
          </p:cNvPicPr>
          <p:nvPr/>
        </p:nvPicPr>
        <p:blipFill rotWithShape="1">
          <a:blip r:embed="rId5"/>
          <a:srcRect l="53889" t="41695" r="20538" b="31328"/>
          <a:stretch/>
        </p:blipFill>
        <p:spPr>
          <a:xfrm>
            <a:off x="5335057" y="1706125"/>
            <a:ext cx="3769201" cy="2485106"/>
          </a:xfrm>
          <a:prstGeom prst="rect">
            <a:avLst/>
          </a:prstGeom>
        </p:spPr>
      </p:pic>
      <p:pic>
        <p:nvPicPr>
          <p:cNvPr id="2" name="New Recording 84.m4a" descr="New Recording 84.m4a">
            <a:hlinkClick r:id="" action="ppaction://media"/>
            <a:extLst>
              <a:ext uri="{FF2B5EF4-FFF2-40B4-BE49-F238E27FC236}">
                <a16:creationId xmlns:a16="http://schemas.microsoft.com/office/drawing/2014/main" id="{17243D44-B860-A2C9-77B1-4C4F7C608A7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14799" y="166122"/>
            <a:ext cx="812800" cy="812800"/>
          </a:xfrm>
          <a:prstGeom prst="rect">
            <a:avLst/>
          </a:prstGeom>
        </p:spPr>
      </p:pic>
    </p:spTree>
    <p:extLst>
      <p:ext uri="{BB962C8B-B14F-4D97-AF65-F5344CB8AC3E}">
        <p14:creationId xmlns:p14="http://schemas.microsoft.com/office/powerpoint/2010/main" val="403185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7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400" dirty="0">
                <a:solidFill>
                  <a:srgbClr val="277CBC"/>
                </a:solidFill>
              </a:rPr>
              <a:t>Down Syndrome</a:t>
            </a:r>
            <a:br>
              <a:rPr lang="en-US" sz="2400" dirty="0">
                <a:solidFill>
                  <a:srgbClr val="277CBC"/>
                </a:solidFill>
              </a:rPr>
            </a:br>
            <a:r>
              <a:rPr lang="en-US" sz="1600" dirty="0">
                <a:solidFill>
                  <a:srgbClr val="277CBC"/>
                </a:solidFill>
              </a:rPr>
              <a:t>(Trisomy 21)</a:t>
            </a:r>
            <a:endParaRPr lang="en-US" sz="2400" dirty="0">
              <a:solidFill>
                <a:srgbClr val="277CBC"/>
              </a:solidFill>
            </a:endParaRPr>
          </a:p>
        </p:txBody>
      </p:sp>
      <p:grpSp>
        <p:nvGrpSpPr>
          <p:cNvPr id="15548" name="Google Shape;15548;p42"/>
          <p:cNvGrpSpPr/>
          <p:nvPr/>
        </p:nvGrpSpPr>
        <p:grpSpPr>
          <a:xfrm rot="20236556">
            <a:off x="-1299903" y="909153"/>
            <a:ext cx="2346307" cy="3236229"/>
            <a:chOff x="4822750" y="3176275"/>
            <a:chExt cx="400375" cy="553300"/>
          </a:xfrm>
          <a:solidFill>
            <a:srgbClr val="277CBC">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575" name="Google Shape;15575;p42"/>
          <p:cNvSpPr txBox="1"/>
          <p:nvPr/>
        </p:nvSpPr>
        <p:spPr>
          <a:xfrm>
            <a:off x="1850244" y="1004286"/>
            <a:ext cx="4100819" cy="3781048"/>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Prominent epicanthic fold in each eye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Flat and round face.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Short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May have a protruding, furrowed tongue (which causes the mouth to remain partially open)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Short, broad hands with characteristic palm and fingerprint patterns.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Physical, psychomotor, and mental development is retarded</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Poor muscle tone.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While life expectancy is shortened (average of about 50 years)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Prone to respiratory disease and heart malformations, and leukemia</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Death in older Down syndrome adults is frequently due to Alzheimer disease</a:t>
            </a:r>
            <a:endParaRPr lang="en-US" sz="1600" dirty="0">
              <a:latin typeface="Cambria" panose="02040503050406030204" pitchFamily="18" charset="0"/>
              <a:ea typeface="Cambria" panose="02040503050406030204" pitchFamily="18" charset="0"/>
            </a:endParaRPr>
          </a:p>
        </p:txBody>
      </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27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474747" y="2176580"/>
            <a:ext cx="298676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4000" dirty="0">
                <a:solidFill>
                  <a:srgbClr val="277CBC"/>
                </a:solidFill>
              </a:rPr>
              <a:t>Symptoms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pic>
        <p:nvPicPr>
          <p:cNvPr id="11266" name="Picture 2" descr="11 Facts About Down Syndrome | DoSomething.org">
            <a:extLst>
              <a:ext uri="{FF2B5EF4-FFF2-40B4-BE49-F238E27FC236}">
                <a16:creationId xmlns:a16="http://schemas.microsoft.com/office/drawing/2014/main" id="{970C33FC-8753-6D4C-23B4-9634DDF81C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7884" y="406288"/>
            <a:ext cx="2551559" cy="25515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1C40D7A-6047-F3A1-206D-108E73D5AAC6}"/>
              </a:ext>
            </a:extLst>
          </p:cNvPr>
          <p:cNvPicPr>
            <a:picLocks noChangeAspect="1"/>
          </p:cNvPicPr>
          <p:nvPr/>
        </p:nvPicPr>
        <p:blipFill>
          <a:blip r:embed="rId6"/>
          <a:stretch>
            <a:fillRect/>
          </a:stretch>
        </p:blipFill>
        <p:spPr>
          <a:xfrm>
            <a:off x="6197884" y="3075694"/>
            <a:ext cx="2626225" cy="1969669"/>
          </a:xfrm>
          <a:prstGeom prst="rect">
            <a:avLst/>
          </a:prstGeom>
        </p:spPr>
      </p:pic>
      <p:pic>
        <p:nvPicPr>
          <p:cNvPr id="2" name="New Recording 85.m4a" descr="New Recording 85.m4a">
            <a:hlinkClick r:id="" action="ppaction://media"/>
            <a:extLst>
              <a:ext uri="{FF2B5EF4-FFF2-40B4-BE49-F238E27FC236}">
                <a16:creationId xmlns:a16="http://schemas.microsoft.com/office/drawing/2014/main" id="{43CFF5C4-F081-2359-9017-A6B4826676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345129" y="253955"/>
            <a:ext cx="812800" cy="812800"/>
          </a:xfrm>
          <a:prstGeom prst="rect">
            <a:avLst/>
          </a:prstGeom>
        </p:spPr>
      </p:pic>
    </p:spTree>
    <p:extLst>
      <p:ext uri="{BB962C8B-B14F-4D97-AF65-F5344CB8AC3E}">
        <p14:creationId xmlns:p14="http://schemas.microsoft.com/office/powerpoint/2010/main" val="3056531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121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400" dirty="0">
                <a:solidFill>
                  <a:srgbClr val="277CBC"/>
                </a:solidFill>
              </a:rPr>
              <a:t>Down Syndrome</a:t>
            </a:r>
            <a:br>
              <a:rPr lang="en-US" sz="2400" dirty="0">
                <a:solidFill>
                  <a:srgbClr val="277CBC"/>
                </a:solidFill>
              </a:rPr>
            </a:br>
            <a:r>
              <a:rPr lang="en-US" sz="1600" dirty="0">
                <a:solidFill>
                  <a:srgbClr val="277CBC"/>
                </a:solidFill>
              </a:rPr>
              <a:t>(Trisomy 21)</a:t>
            </a:r>
            <a:endParaRPr lang="en-US" sz="2400" dirty="0">
              <a:solidFill>
                <a:srgbClr val="277CBC"/>
              </a:solidFill>
            </a:endParaRPr>
          </a:p>
        </p:txBody>
      </p:sp>
      <p:grpSp>
        <p:nvGrpSpPr>
          <p:cNvPr id="15548" name="Google Shape;15548;p42"/>
          <p:cNvGrpSpPr/>
          <p:nvPr/>
        </p:nvGrpSpPr>
        <p:grpSpPr>
          <a:xfrm rot="20236556">
            <a:off x="-1299903" y="909153"/>
            <a:ext cx="2346307" cy="3236229"/>
            <a:chOff x="4822750" y="3176275"/>
            <a:chExt cx="400375" cy="553300"/>
          </a:xfrm>
          <a:solidFill>
            <a:srgbClr val="277CBC">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575" name="Google Shape;15575;p42"/>
          <p:cNvSpPr txBox="1"/>
          <p:nvPr/>
        </p:nvSpPr>
        <p:spPr>
          <a:xfrm>
            <a:off x="1857703" y="1151061"/>
            <a:ext cx="5292520" cy="4329156"/>
          </a:xfrm>
          <a:prstGeom prst="rect">
            <a:avLst/>
          </a:prstGeom>
          <a:noFill/>
          <a:ln>
            <a:noFill/>
          </a:ln>
        </p:spPr>
        <p:txBody>
          <a:bodyPr spcFirstLastPara="1" wrap="square" lIns="91425" tIns="91425" rIns="91425" bIns="91425" anchor="ctr" anchorCtr="0">
            <a:noAutofit/>
          </a:bodyPr>
          <a:lstStyle/>
          <a:p>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The presence of three copies of the genes present in this region is necessary, but not sufficient for the cognitive deficiencies characteristic of the syndrome. </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Decreased risk of developing a number of cancers involving solid tumors, including lung cancer and melanoma. </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Correlated with the presence of an extra copy of the </a:t>
            </a:r>
            <a:r>
              <a:rPr lang="en-US" i="1" dirty="0">
                <a:latin typeface="Cambria" panose="02040503050406030204" pitchFamily="18" charset="0"/>
                <a:ea typeface="Cambria" panose="02040503050406030204" pitchFamily="18" charset="0"/>
              </a:rPr>
              <a:t>DSCR1 </a:t>
            </a:r>
            <a:r>
              <a:rPr lang="en-US" dirty="0">
                <a:latin typeface="Cambria" panose="02040503050406030204" pitchFamily="18" charset="0"/>
                <a:ea typeface="Cambria" panose="02040503050406030204" pitchFamily="18" charset="0"/>
              </a:rPr>
              <a:t>gene, which encodes a protein that suppresses </a:t>
            </a:r>
            <a:r>
              <a:rPr lang="en-US" i="1" dirty="0">
                <a:latin typeface="Cambria" panose="02040503050406030204" pitchFamily="18" charset="0"/>
                <a:ea typeface="Cambria" panose="02040503050406030204" pitchFamily="18" charset="0"/>
              </a:rPr>
              <a:t>vascular endothelial growth factor </a:t>
            </a:r>
            <a:r>
              <a:rPr lang="en-US" dirty="0">
                <a:latin typeface="Cambria" panose="02040503050406030204" pitchFamily="18" charset="0"/>
                <a:ea typeface="Cambria" panose="02040503050406030204" pitchFamily="18" charset="0"/>
              </a:rPr>
              <a:t>(</a:t>
            </a:r>
            <a:r>
              <a:rPr lang="en-US" i="1" dirty="0">
                <a:latin typeface="Cambria" panose="02040503050406030204" pitchFamily="18" charset="0"/>
                <a:ea typeface="Cambria" panose="02040503050406030204" pitchFamily="18" charset="0"/>
              </a:rPr>
              <a:t>VEGF</a:t>
            </a:r>
            <a:r>
              <a:rPr lang="en-US" dirty="0">
                <a:latin typeface="Cambria" panose="02040503050406030204" pitchFamily="18" charset="0"/>
                <a:ea typeface="Cambria" panose="02040503050406030204" pitchFamily="18" charset="0"/>
              </a:rPr>
              <a:t>). This suppression, in turn, blocks the process of angiogenesis. </a:t>
            </a:r>
          </a:p>
        </p:txBody>
      </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27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74995" y="2262861"/>
            <a:ext cx="3620966"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2400" dirty="0">
                <a:solidFill>
                  <a:srgbClr val="277CBC"/>
                </a:solidFill>
              </a:rPr>
              <a:t>Down syndrome critical region (DSCR).</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pic>
        <p:nvPicPr>
          <p:cNvPr id="12290" name="Picture 2" descr="Loss of Down Syndrome Critical Region-1 Mediated-Hypercholesterolemia  Accelerates Corneal Opacity Via Pathological Neovessel Formation |  Arteriosclerosis, Thrombosis, and Vascular Biology">
            <a:extLst>
              <a:ext uri="{FF2B5EF4-FFF2-40B4-BE49-F238E27FC236}">
                <a16:creationId xmlns:a16="http://schemas.microsoft.com/office/drawing/2014/main" id="{01C17B2D-2EA1-51DE-DDE3-D2AD3FDB9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6900" y="2527068"/>
            <a:ext cx="2197100" cy="2572679"/>
          </a:xfrm>
          <a:prstGeom prst="rect">
            <a:avLst/>
          </a:prstGeom>
          <a:noFill/>
          <a:extLst>
            <a:ext uri="{909E8E84-426E-40DD-AFC4-6F175D3DCCD1}">
              <a14:hiddenFill xmlns:a14="http://schemas.microsoft.com/office/drawing/2010/main">
                <a:solidFill>
                  <a:srgbClr val="FFFFFF"/>
                </a:solidFill>
              </a14:hiddenFill>
            </a:ext>
          </a:extLst>
        </p:spPr>
      </p:pic>
      <p:sp>
        <p:nvSpPr>
          <p:cNvPr id="24" name="Google Shape;15575;p42">
            <a:extLst>
              <a:ext uri="{FF2B5EF4-FFF2-40B4-BE49-F238E27FC236}">
                <a16:creationId xmlns:a16="http://schemas.microsoft.com/office/drawing/2014/main" id="{09B307CA-7CA3-C83E-7D17-549492CA5917}"/>
              </a:ext>
            </a:extLst>
          </p:cNvPr>
          <p:cNvSpPr txBox="1"/>
          <p:nvPr/>
        </p:nvSpPr>
        <p:spPr>
          <a:xfrm>
            <a:off x="1857703" y="942390"/>
            <a:ext cx="7137359" cy="1725030"/>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 critical region of chromosome 21 contains the genes that are dosage sensitive and responsible for many phenotypes associated with the syndrome: </a:t>
            </a:r>
            <a:r>
              <a:rPr lang="en-US" b="1" dirty="0">
                <a:latin typeface="Cambria" panose="02040503050406030204" pitchFamily="18" charset="0"/>
                <a:ea typeface="Cambria" panose="02040503050406030204" pitchFamily="18" charset="0"/>
              </a:rPr>
              <a:t>Down syndrome critical region (DSCR). </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p:txBody>
      </p:sp>
      <p:pic>
        <p:nvPicPr>
          <p:cNvPr id="2" name="New Recording 86.m4a" descr="New Recording 86.m4a">
            <a:hlinkClick r:id="" action="ppaction://media"/>
            <a:extLst>
              <a:ext uri="{FF2B5EF4-FFF2-40B4-BE49-F238E27FC236}">
                <a16:creationId xmlns:a16="http://schemas.microsoft.com/office/drawing/2014/main" id="{4A2E3684-8B8E-BD46-2299-1A99033C134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639050" y="184460"/>
            <a:ext cx="812800" cy="812800"/>
          </a:xfrm>
          <a:prstGeom prst="rect">
            <a:avLst/>
          </a:prstGeom>
        </p:spPr>
      </p:pic>
    </p:spTree>
    <p:extLst>
      <p:ext uri="{BB962C8B-B14F-4D97-AF65-F5344CB8AC3E}">
        <p14:creationId xmlns:p14="http://schemas.microsoft.com/office/powerpoint/2010/main" val="296616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345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400" dirty="0">
                <a:solidFill>
                  <a:srgbClr val="277CBC"/>
                </a:solidFill>
              </a:rPr>
              <a:t>Down Syndrome</a:t>
            </a:r>
            <a:br>
              <a:rPr lang="en-US" sz="2400" dirty="0">
                <a:solidFill>
                  <a:srgbClr val="277CBC"/>
                </a:solidFill>
              </a:rPr>
            </a:br>
            <a:r>
              <a:rPr lang="en-US" sz="1600" dirty="0">
                <a:solidFill>
                  <a:srgbClr val="277CBC"/>
                </a:solidFill>
              </a:rPr>
              <a:t>(Trisomy 21)</a:t>
            </a:r>
            <a:endParaRPr lang="en-US" sz="2400" dirty="0">
              <a:solidFill>
                <a:srgbClr val="277CBC"/>
              </a:solidFill>
            </a:endParaRPr>
          </a:p>
        </p:txBody>
      </p:sp>
      <p:grpSp>
        <p:nvGrpSpPr>
          <p:cNvPr id="15548" name="Google Shape;15548;p42"/>
          <p:cNvGrpSpPr/>
          <p:nvPr/>
        </p:nvGrpSpPr>
        <p:grpSpPr>
          <a:xfrm rot="20236556">
            <a:off x="-1299903" y="909153"/>
            <a:ext cx="2346307" cy="3236229"/>
            <a:chOff x="4822750" y="3176275"/>
            <a:chExt cx="400375" cy="553300"/>
          </a:xfrm>
          <a:solidFill>
            <a:srgbClr val="277CBC">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27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474747" y="2176580"/>
            <a:ext cx="298676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4000" dirty="0">
                <a:solidFill>
                  <a:srgbClr val="277CBC"/>
                </a:solidFill>
              </a:rPr>
              <a:t>Cause</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grpSp>
        <p:nvGrpSpPr>
          <p:cNvPr id="23" name="Google Shape;15483;p40">
            <a:extLst>
              <a:ext uri="{FF2B5EF4-FFF2-40B4-BE49-F238E27FC236}">
                <a16:creationId xmlns:a16="http://schemas.microsoft.com/office/drawing/2014/main" id="{DBE1B7F8-87DC-9100-DE0A-3A7F405DBE9C}"/>
              </a:ext>
            </a:extLst>
          </p:cNvPr>
          <p:cNvGrpSpPr/>
          <p:nvPr/>
        </p:nvGrpSpPr>
        <p:grpSpPr>
          <a:xfrm>
            <a:off x="2145617" y="3074981"/>
            <a:ext cx="381672" cy="383960"/>
            <a:chOff x="6737640" y="2464703"/>
            <a:chExt cx="381672" cy="383960"/>
          </a:xfrm>
        </p:grpSpPr>
        <p:sp>
          <p:nvSpPr>
            <p:cNvPr id="24" name="Google Shape;15484;p40">
              <a:extLst>
                <a:ext uri="{FF2B5EF4-FFF2-40B4-BE49-F238E27FC236}">
                  <a16:creationId xmlns:a16="http://schemas.microsoft.com/office/drawing/2014/main" id="{2A4A2426-D801-EF58-041F-230C236AD728}"/>
                </a:ext>
              </a:extLst>
            </p:cNvPr>
            <p:cNvSpPr/>
            <p:nvPr/>
          </p:nvSpPr>
          <p:spPr>
            <a:xfrm rot="-5400000" flipH="1">
              <a:off x="6761712" y="2491063"/>
              <a:ext cx="357600" cy="3576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5" name="Google Shape;15485;p40">
              <a:extLst>
                <a:ext uri="{FF2B5EF4-FFF2-40B4-BE49-F238E27FC236}">
                  <a16:creationId xmlns:a16="http://schemas.microsoft.com/office/drawing/2014/main" id="{C0720310-31EC-DBE9-0397-846E73C68D7D}"/>
                </a:ext>
              </a:extLst>
            </p:cNvPr>
            <p:cNvSpPr/>
            <p:nvPr/>
          </p:nvSpPr>
          <p:spPr>
            <a:xfrm rot="10800000" flipH="1">
              <a:off x="6737640" y="2464703"/>
              <a:ext cx="357158" cy="35774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26" name="Google Shape;15486;p40">
            <a:extLst>
              <a:ext uri="{FF2B5EF4-FFF2-40B4-BE49-F238E27FC236}">
                <a16:creationId xmlns:a16="http://schemas.microsoft.com/office/drawing/2014/main" id="{54071DA4-DABC-28D5-39FE-1BED187CE3FB}"/>
              </a:ext>
            </a:extLst>
          </p:cNvPr>
          <p:cNvGrpSpPr/>
          <p:nvPr/>
        </p:nvGrpSpPr>
        <p:grpSpPr>
          <a:xfrm>
            <a:off x="2145617" y="4009805"/>
            <a:ext cx="381660" cy="386880"/>
            <a:chOff x="6737640" y="2980495"/>
            <a:chExt cx="381660" cy="386880"/>
          </a:xfrm>
        </p:grpSpPr>
        <p:sp>
          <p:nvSpPr>
            <p:cNvPr id="27" name="Google Shape;15487;p40">
              <a:extLst>
                <a:ext uri="{FF2B5EF4-FFF2-40B4-BE49-F238E27FC236}">
                  <a16:creationId xmlns:a16="http://schemas.microsoft.com/office/drawing/2014/main" id="{6C793BB1-3A92-67A7-4D48-B9E91A20332D}"/>
                </a:ext>
              </a:extLst>
            </p:cNvPr>
            <p:cNvSpPr/>
            <p:nvPr/>
          </p:nvSpPr>
          <p:spPr>
            <a:xfrm rot="-5400000" flipH="1">
              <a:off x="6761700" y="3009775"/>
              <a:ext cx="357600" cy="3576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8" name="Google Shape;15488;p40">
              <a:extLst>
                <a:ext uri="{FF2B5EF4-FFF2-40B4-BE49-F238E27FC236}">
                  <a16:creationId xmlns:a16="http://schemas.microsoft.com/office/drawing/2014/main" id="{24826DB1-513C-C8B1-C578-4FE24C6A8022}"/>
                </a:ext>
              </a:extLst>
            </p:cNvPr>
            <p:cNvSpPr/>
            <p:nvPr/>
          </p:nvSpPr>
          <p:spPr>
            <a:xfrm rot="10800000" flipH="1">
              <a:off x="6737640" y="2980495"/>
              <a:ext cx="357158" cy="35774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29" name="Google Shape;15489;p40">
            <a:extLst>
              <a:ext uri="{FF2B5EF4-FFF2-40B4-BE49-F238E27FC236}">
                <a16:creationId xmlns:a16="http://schemas.microsoft.com/office/drawing/2014/main" id="{68217FB5-7FCC-BB92-5800-734FD049A110}"/>
              </a:ext>
            </a:extLst>
          </p:cNvPr>
          <p:cNvGrpSpPr/>
          <p:nvPr/>
        </p:nvGrpSpPr>
        <p:grpSpPr>
          <a:xfrm>
            <a:off x="2145617" y="1354813"/>
            <a:ext cx="381672" cy="383960"/>
            <a:chOff x="6737640" y="1330803"/>
            <a:chExt cx="381672" cy="383960"/>
          </a:xfrm>
        </p:grpSpPr>
        <p:sp>
          <p:nvSpPr>
            <p:cNvPr id="30" name="Google Shape;15490;p40">
              <a:extLst>
                <a:ext uri="{FF2B5EF4-FFF2-40B4-BE49-F238E27FC236}">
                  <a16:creationId xmlns:a16="http://schemas.microsoft.com/office/drawing/2014/main" id="{669975F3-907F-2A25-4C69-512015194B34}"/>
                </a:ext>
              </a:extLst>
            </p:cNvPr>
            <p:cNvSpPr/>
            <p:nvPr/>
          </p:nvSpPr>
          <p:spPr>
            <a:xfrm rot="-5400000" flipH="1">
              <a:off x="6761712" y="1357163"/>
              <a:ext cx="357600" cy="357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1" name="Google Shape;15491;p40">
              <a:extLst>
                <a:ext uri="{FF2B5EF4-FFF2-40B4-BE49-F238E27FC236}">
                  <a16:creationId xmlns:a16="http://schemas.microsoft.com/office/drawing/2014/main" id="{1A59AE99-2590-7B11-FE03-504CD29B0E2F}"/>
                </a:ext>
              </a:extLst>
            </p:cNvPr>
            <p:cNvSpPr/>
            <p:nvPr/>
          </p:nvSpPr>
          <p:spPr>
            <a:xfrm rot="10800000" flipH="1">
              <a:off x="6737640" y="1330803"/>
              <a:ext cx="357158" cy="35774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32" name="Google Shape;15492;p40">
            <a:extLst>
              <a:ext uri="{FF2B5EF4-FFF2-40B4-BE49-F238E27FC236}">
                <a16:creationId xmlns:a16="http://schemas.microsoft.com/office/drawing/2014/main" id="{5E9AB310-AFA4-648C-FB00-DB2322E302DD}"/>
              </a:ext>
            </a:extLst>
          </p:cNvPr>
          <p:cNvGrpSpPr/>
          <p:nvPr/>
        </p:nvGrpSpPr>
        <p:grpSpPr>
          <a:xfrm>
            <a:off x="2145617" y="2213437"/>
            <a:ext cx="381660" cy="386880"/>
            <a:chOff x="6737640" y="1846595"/>
            <a:chExt cx="381660" cy="386880"/>
          </a:xfrm>
        </p:grpSpPr>
        <p:sp>
          <p:nvSpPr>
            <p:cNvPr id="33" name="Google Shape;15493;p40">
              <a:extLst>
                <a:ext uri="{FF2B5EF4-FFF2-40B4-BE49-F238E27FC236}">
                  <a16:creationId xmlns:a16="http://schemas.microsoft.com/office/drawing/2014/main" id="{8C4758DD-5570-96A7-0EC9-9B11EE89D99E}"/>
                </a:ext>
              </a:extLst>
            </p:cNvPr>
            <p:cNvSpPr/>
            <p:nvPr/>
          </p:nvSpPr>
          <p:spPr>
            <a:xfrm rot="-5400000" flipH="1">
              <a:off x="6761700" y="1875875"/>
              <a:ext cx="357600" cy="3576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4" name="Google Shape;15494;p40">
              <a:extLst>
                <a:ext uri="{FF2B5EF4-FFF2-40B4-BE49-F238E27FC236}">
                  <a16:creationId xmlns:a16="http://schemas.microsoft.com/office/drawing/2014/main" id="{ADC0C28F-5FF6-EE71-D35B-FFA21AB8F222}"/>
                </a:ext>
              </a:extLst>
            </p:cNvPr>
            <p:cNvSpPr/>
            <p:nvPr/>
          </p:nvSpPr>
          <p:spPr>
            <a:xfrm rot="10800000" flipH="1">
              <a:off x="6737640" y="1846595"/>
              <a:ext cx="357158" cy="35774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sp>
        <p:nvSpPr>
          <p:cNvPr id="35" name="Google Shape;15495;p40">
            <a:extLst>
              <a:ext uri="{FF2B5EF4-FFF2-40B4-BE49-F238E27FC236}">
                <a16:creationId xmlns:a16="http://schemas.microsoft.com/office/drawing/2014/main" id="{D19C1F9F-F411-22CE-8A1D-997510ED8A54}"/>
              </a:ext>
            </a:extLst>
          </p:cNvPr>
          <p:cNvSpPr txBox="1"/>
          <p:nvPr/>
        </p:nvSpPr>
        <p:spPr>
          <a:xfrm>
            <a:off x="2623776" y="1416998"/>
            <a:ext cx="6281685" cy="466200"/>
          </a:xfrm>
          <a:prstGeom prst="rect">
            <a:avLst/>
          </a:prstGeom>
          <a:noFill/>
          <a:ln>
            <a:noFill/>
          </a:ln>
        </p:spPr>
        <p:txBody>
          <a:bodyPr spcFirstLastPara="1" wrap="square" lIns="91425" tIns="91425" rIns="91425" bIns="91425" anchor="ctr" anchorCtr="0">
            <a:noAutofit/>
          </a:bodyPr>
          <a:lstStyle/>
          <a:p>
            <a:r>
              <a:rPr lang="en-US" dirty="0">
                <a:latin typeface="Cambria" panose="02040503050406030204" pitchFamily="18" charset="0"/>
                <a:ea typeface="Cambria" panose="02040503050406030204" pitchFamily="18" charset="0"/>
              </a:rPr>
              <a:t>Occurs through nondisjunction of chromosome 21 during meiosis. Either anaphase I or II.</a:t>
            </a:r>
          </a:p>
          <a:p>
            <a:r>
              <a:rPr lang="en-US" dirty="0">
                <a:latin typeface="Cambria" panose="02040503050406030204" pitchFamily="18" charset="0"/>
                <a:ea typeface="Cambria" panose="02040503050406030204" pitchFamily="18" charset="0"/>
              </a:rPr>
              <a:t> </a:t>
            </a:r>
          </a:p>
        </p:txBody>
      </p:sp>
      <p:sp>
        <p:nvSpPr>
          <p:cNvPr id="36" name="Google Shape;15496;p40">
            <a:extLst>
              <a:ext uri="{FF2B5EF4-FFF2-40B4-BE49-F238E27FC236}">
                <a16:creationId xmlns:a16="http://schemas.microsoft.com/office/drawing/2014/main" id="{96CFF0AF-33A7-0F50-DD91-B35E938A8E88}"/>
              </a:ext>
            </a:extLst>
          </p:cNvPr>
          <p:cNvSpPr txBox="1"/>
          <p:nvPr/>
        </p:nvSpPr>
        <p:spPr>
          <a:xfrm>
            <a:off x="2623776" y="3159985"/>
            <a:ext cx="2581061" cy="388856"/>
          </a:xfrm>
          <a:prstGeom prst="rect">
            <a:avLst/>
          </a:prstGeom>
          <a:noFill/>
          <a:ln>
            <a:noFill/>
          </a:ln>
        </p:spPr>
        <p:txBody>
          <a:bodyPr spcFirstLastPara="1" wrap="square" lIns="91425" tIns="91425" rIns="91425" bIns="91425" anchor="ctr" anchorCtr="0">
            <a:noAutofit/>
          </a:bodyPr>
          <a:lstStyle/>
          <a:p>
            <a:r>
              <a:rPr lang="en-US" dirty="0">
                <a:latin typeface="Cambria" panose="02040503050406030204" pitchFamily="18" charset="0"/>
                <a:ea typeface="Cambria" panose="02040503050406030204" pitchFamily="18" charset="0"/>
              </a:rPr>
              <a:t>The ovum is the source in about 95 percent of cases. </a:t>
            </a:r>
          </a:p>
        </p:txBody>
      </p:sp>
      <p:sp>
        <p:nvSpPr>
          <p:cNvPr id="37" name="Google Shape;15497;p40">
            <a:extLst>
              <a:ext uri="{FF2B5EF4-FFF2-40B4-BE49-F238E27FC236}">
                <a16:creationId xmlns:a16="http://schemas.microsoft.com/office/drawing/2014/main" id="{1759547B-3F62-AF3B-5CDB-FAB0B00261E6}"/>
              </a:ext>
            </a:extLst>
          </p:cNvPr>
          <p:cNvSpPr txBox="1"/>
          <p:nvPr/>
        </p:nvSpPr>
        <p:spPr>
          <a:xfrm>
            <a:off x="2623777" y="4096822"/>
            <a:ext cx="2581060" cy="466200"/>
          </a:xfrm>
          <a:prstGeom prst="rect">
            <a:avLst/>
          </a:prstGeom>
          <a:noFill/>
          <a:ln>
            <a:noFill/>
          </a:ln>
        </p:spPr>
        <p:txBody>
          <a:bodyPr spcFirstLastPara="1" wrap="square" lIns="91425" tIns="91425" rIns="91425" bIns="91425" anchor="ctr" anchorCtr="0">
            <a:noAutofit/>
          </a:bodyPr>
          <a:lstStyle/>
          <a:p>
            <a:r>
              <a:rPr lang="en-US" dirty="0">
                <a:latin typeface="Cambria" panose="02040503050406030204" pitchFamily="18" charset="0"/>
                <a:ea typeface="Cambria" panose="02040503050406030204" pitchFamily="18" charset="0"/>
              </a:rPr>
              <a:t>Down syndrome increase as the age of the mother increases. </a:t>
            </a:r>
          </a:p>
        </p:txBody>
      </p:sp>
      <p:sp>
        <p:nvSpPr>
          <p:cNvPr id="41" name="Google Shape;15501;p40">
            <a:extLst>
              <a:ext uri="{FF2B5EF4-FFF2-40B4-BE49-F238E27FC236}">
                <a16:creationId xmlns:a16="http://schemas.microsoft.com/office/drawing/2014/main" id="{CC38840D-70FF-02A3-0ACB-362E1EDE6CD8}"/>
              </a:ext>
            </a:extLst>
          </p:cNvPr>
          <p:cNvSpPr txBox="1"/>
          <p:nvPr/>
        </p:nvSpPr>
        <p:spPr>
          <a:xfrm>
            <a:off x="2574034" y="2237690"/>
            <a:ext cx="2581061" cy="466200"/>
          </a:xfrm>
          <a:prstGeom prst="rect">
            <a:avLst/>
          </a:prstGeom>
          <a:noFill/>
          <a:ln>
            <a:noFill/>
          </a:ln>
        </p:spPr>
        <p:txBody>
          <a:bodyPr spcFirstLastPara="1" wrap="square" lIns="91425" tIns="91425" rIns="91425" bIns="91425" anchor="ctr" anchorCtr="0">
            <a:noAutofit/>
          </a:bodyPr>
          <a:lstStyle/>
          <a:p>
            <a:r>
              <a:rPr lang="en-US" dirty="0">
                <a:latin typeface="Cambria" panose="02040503050406030204" pitchFamily="18" charset="0"/>
                <a:ea typeface="Cambria" panose="02040503050406030204" pitchFamily="18" charset="0"/>
              </a:rPr>
              <a:t>About 75 percent during meiosis I. </a:t>
            </a:r>
          </a:p>
        </p:txBody>
      </p:sp>
      <p:pic>
        <p:nvPicPr>
          <p:cNvPr id="3" name="Picture 2">
            <a:extLst>
              <a:ext uri="{FF2B5EF4-FFF2-40B4-BE49-F238E27FC236}">
                <a16:creationId xmlns:a16="http://schemas.microsoft.com/office/drawing/2014/main" id="{84FC518F-C9F4-F503-ECCA-10D677FF332A}"/>
              </a:ext>
            </a:extLst>
          </p:cNvPr>
          <p:cNvPicPr>
            <a:picLocks noChangeAspect="1"/>
          </p:cNvPicPr>
          <p:nvPr/>
        </p:nvPicPr>
        <p:blipFill rotWithShape="1">
          <a:blip r:embed="rId5"/>
          <a:srcRect l="53308" t="30313" r="15329" b="30725"/>
          <a:stretch/>
        </p:blipFill>
        <p:spPr>
          <a:xfrm>
            <a:off x="5155095" y="1764570"/>
            <a:ext cx="3836212" cy="2978567"/>
          </a:xfrm>
          <a:prstGeom prst="rect">
            <a:avLst/>
          </a:prstGeom>
        </p:spPr>
      </p:pic>
      <p:pic>
        <p:nvPicPr>
          <p:cNvPr id="2" name="New Recording 87.m4a" descr="New Recording 87.m4a">
            <a:hlinkClick r:id="" action="ppaction://media"/>
            <a:extLst>
              <a:ext uri="{FF2B5EF4-FFF2-40B4-BE49-F238E27FC236}">
                <a16:creationId xmlns:a16="http://schemas.microsoft.com/office/drawing/2014/main" id="{3FFF97E5-3EF2-3154-2F89-523D02308F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58846" y="140211"/>
            <a:ext cx="812800" cy="812800"/>
          </a:xfrm>
          <a:prstGeom prst="rect">
            <a:avLst/>
          </a:prstGeom>
        </p:spPr>
      </p:pic>
    </p:spTree>
    <p:extLst>
      <p:ext uri="{BB962C8B-B14F-4D97-AF65-F5344CB8AC3E}">
        <p14:creationId xmlns:p14="http://schemas.microsoft.com/office/powerpoint/2010/main" val="8936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12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400" dirty="0">
                <a:solidFill>
                  <a:srgbClr val="277CBC"/>
                </a:solidFill>
              </a:rPr>
              <a:t>Down Syndrome</a:t>
            </a:r>
            <a:br>
              <a:rPr lang="en-US" sz="2400" dirty="0">
                <a:solidFill>
                  <a:srgbClr val="277CBC"/>
                </a:solidFill>
              </a:rPr>
            </a:br>
            <a:r>
              <a:rPr lang="en-US" sz="1600" dirty="0">
                <a:solidFill>
                  <a:srgbClr val="277CBC"/>
                </a:solidFill>
              </a:rPr>
              <a:t>(Trisomy 21)</a:t>
            </a:r>
            <a:endParaRPr lang="en-US" sz="2400" dirty="0">
              <a:solidFill>
                <a:srgbClr val="277CBC"/>
              </a:solidFill>
            </a:endParaRPr>
          </a:p>
        </p:txBody>
      </p:sp>
      <p:grpSp>
        <p:nvGrpSpPr>
          <p:cNvPr id="15548" name="Google Shape;15548;p42"/>
          <p:cNvGrpSpPr/>
          <p:nvPr/>
        </p:nvGrpSpPr>
        <p:grpSpPr>
          <a:xfrm rot="20236556">
            <a:off x="-1299903" y="909153"/>
            <a:ext cx="2346307" cy="3236229"/>
            <a:chOff x="4822750" y="3176275"/>
            <a:chExt cx="400375" cy="553300"/>
          </a:xfrm>
          <a:solidFill>
            <a:srgbClr val="277CBC">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277C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474747" y="2176580"/>
            <a:ext cx="298676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4000" dirty="0">
                <a:solidFill>
                  <a:srgbClr val="277CBC"/>
                </a:solidFill>
              </a:rPr>
              <a:t>Diagnosis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37" name="Google Shape;15497;p40">
            <a:extLst>
              <a:ext uri="{FF2B5EF4-FFF2-40B4-BE49-F238E27FC236}">
                <a16:creationId xmlns:a16="http://schemas.microsoft.com/office/drawing/2014/main" id="{1759547B-3F62-AF3B-5CDB-FAB0B00261E6}"/>
              </a:ext>
            </a:extLst>
          </p:cNvPr>
          <p:cNvSpPr txBox="1"/>
          <p:nvPr/>
        </p:nvSpPr>
        <p:spPr>
          <a:xfrm>
            <a:off x="2640124" y="1474387"/>
            <a:ext cx="6281684" cy="3061252"/>
          </a:xfrm>
          <a:prstGeom prst="rect">
            <a:avLst/>
          </a:prstGeom>
          <a:noFill/>
          <a:ln>
            <a:noFill/>
          </a:ln>
        </p:spPr>
        <p:txBody>
          <a:bodyPr spcFirstLastPara="1" wrap="square" lIns="91425" tIns="91425" rIns="91425" bIns="91425" anchor="ctr" anchorCtr="0">
            <a:noAutofit/>
          </a:bodyPr>
          <a:lstStyle/>
          <a:p>
            <a:r>
              <a:rPr lang="en-US" sz="1800" dirty="0">
                <a:latin typeface="Cambria" panose="02040503050406030204" pitchFamily="18" charset="0"/>
                <a:ea typeface="Cambria" panose="02040503050406030204" pitchFamily="18" charset="0"/>
              </a:rPr>
              <a:t>In </a:t>
            </a:r>
            <a:r>
              <a:rPr lang="en-US" sz="1800" b="1" dirty="0">
                <a:latin typeface="Cambria" panose="02040503050406030204" pitchFamily="18" charset="0"/>
                <a:ea typeface="Cambria" panose="02040503050406030204" pitchFamily="18" charset="0"/>
              </a:rPr>
              <a:t>amniocentesis </a:t>
            </a:r>
            <a:r>
              <a:rPr lang="en-US" sz="1800" dirty="0">
                <a:latin typeface="Cambria" panose="02040503050406030204" pitchFamily="18" charset="0"/>
                <a:ea typeface="Cambria" panose="02040503050406030204" pitchFamily="18" charset="0"/>
              </a:rPr>
              <a:t>and </a:t>
            </a:r>
            <a:r>
              <a:rPr lang="en-US" sz="1800" b="1" dirty="0">
                <a:latin typeface="Cambria" panose="02040503050406030204" pitchFamily="18" charset="0"/>
                <a:ea typeface="Cambria" panose="02040503050406030204" pitchFamily="18" charset="0"/>
              </a:rPr>
              <a:t>chorionic villus sampling (CVS):</a:t>
            </a:r>
          </a:p>
          <a:p>
            <a:r>
              <a:rPr lang="en-US" sz="1800" dirty="0">
                <a:latin typeface="Cambria" panose="02040503050406030204" pitchFamily="18" charset="0"/>
                <a:ea typeface="Cambria" panose="02040503050406030204" pitchFamily="18" charset="0"/>
              </a:rPr>
              <a:t>fetal cells are obtained from the amniotic fluid or the chorion of the placenta, respectively. </a:t>
            </a:r>
          </a:p>
          <a:p>
            <a:endParaRPr lang="en-US" sz="1800" dirty="0">
              <a:latin typeface="Cambria" panose="02040503050406030204" pitchFamily="18" charset="0"/>
              <a:ea typeface="Cambria" panose="02040503050406030204" pitchFamily="18" charset="0"/>
            </a:endParaRPr>
          </a:p>
          <a:p>
            <a:r>
              <a:rPr lang="en-US" sz="1800" b="1" dirty="0">
                <a:latin typeface="Cambria" panose="02040503050406030204" pitchFamily="18" charset="0"/>
                <a:ea typeface="Cambria" panose="02040503050406030204" pitchFamily="18" charset="0"/>
              </a:rPr>
              <a:t>Noninvasive prenatal genetic diagnosis (NIPGD):</a:t>
            </a:r>
          </a:p>
          <a:p>
            <a:r>
              <a:rPr lang="en-US" sz="1800" dirty="0">
                <a:latin typeface="Cambria" panose="02040503050406030204" pitchFamily="18" charset="0"/>
                <a:ea typeface="Cambria" panose="02040503050406030204" pitchFamily="18" charset="0"/>
              </a:rPr>
              <a:t>fetal cells and DNA are derived directly from the maternal circulation. </a:t>
            </a:r>
          </a:p>
          <a:p>
            <a:endParaRPr lang="en-US" sz="1800" dirty="0">
              <a:latin typeface="Cambria" panose="02040503050406030204" pitchFamily="18" charset="0"/>
              <a:ea typeface="Cambria" panose="02040503050406030204" pitchFamily="18" charset="0"/>
            </a:endParaRPr>
          </a:p>
          <a:p>
            <a:r>
              <a:rPr lang="en-US" sz="1800" dirty="0">
                <a:latin typeface="Cambria" panose="02040503050406030204" pitchFamily="18" charset="0"/>
                <a:ea typeface="Cambria" panose="02040503050406030204" pitchFamily="18" charset="0"/>
              </a:rPr>
              <a:t>After fetal cells are obtained and cultured, the karyotype can be determined by cytogenetic analysis. If the fetus is diagnosed as being affected, a therapeutic abortion is one option currently available to parents. </a:t>
            </a:r>
          </a:p>
        </p:txBody>
      </p:sp>
      <p:grpSp>
        <p:nvGrpSpPr>
          <p:cNvPr id="38" name="Google Shape;299;p19">
            <a:extLst>
              <a:ext uri="{FF2B5EF4-FFF2-40B4-BE49-F238E27FC236}">
                <a16:creationId xmlns:a16="http://schemas.microsoft.com/office/drawing/2014/main" id="{96151C24-BCFB-0031-62C3-E091F600715E}"/>
              </a:ext>
            </a:extLst>
          </p:cNvPr>
          <p:cNvGrpSpPr/>
          <p:nvPr/>
        </p:nvGrpSpPr>
        <p:grpSpPr>
          <a:xfrm>
            <a:off x="2065513" y="1416998"/>
            <a:ext cx="353757" cy="352565"/>
            <a:chOff x="-26980600" y="3175500"/>
            <a:chExt cx="296950" cy="295950"/>
          </a:xfrm>
        </p:grpSpPr>
        <p:sp>
          <p:nvSpPr>
            <p:cNvPr id="39" name="Google Shape;300;p19">
              <a:extLst>
                <a:ext uri="{FF2B5EF4-FFF2-40B4-BE49-F238E27FC236}">
                  <a16:creationId xmlns:a16="http://schemas.microsoft.com/office/drawing/2014/main" id="{13B971D1-8854-0DEE-D6FD-C3A22CC7AAB7}"/>
                </a:ext>
              </a:extLst>
            </p:cNvPr>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0" name="Google Shape;301;p19">
              <a:extLst>
                <a:ext uri="{FF2B5EF4-FFF2-40B4-BE49-F238E27FC236}">
                  <a16:creationId xmlns:a16="http://schemas.microsoft.com/office/drawing/2014/main" id="{4871A0CA-3537-0D1C-5C4D-435AB93BFE3A}"/>
                </a:ext>
              </a:extLst>
            </p:cNvPr>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2" name="Google Shape;302;p19">
              <a:extLst>
                <a:ext uri="{FF2B5EF4-FFF2-40B4-BE49-F238E27FC236}">
                  <a16:creationId xmlns:a16="http://schemas.microsoft.com/office/drawing/2014/main" id="{172169A8-66AA-18F7-B123-EB64B9221AB5}"/>
                </a:ext>
              </a:extLst>
            </p:cNvPr>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sp>
        <p:nvSpPr>
          <p:cNvPr id="43" name="Google Shape;265;p19">
            <a:extLst>
              <a:ext uri="{FF2B5EF4-FFF2-40B4-BE49-F238E27FC236}">
                <a16:creationId xmlns:a16="http://schemas.microsoft.com/office/drawing/2014/main" id="{75B261DA-E978-42A7-ED61-060976FC8752}"/>
              </a:ext>
            </a:extLst>
          </p:cNvPr>
          <p:cNvSpPr/>
          <p:nvPr/>
        </p:nvSpPr>
        <p:spPr>
          <a:xfrm>
            <a:off x="2099292" y="3906245"/>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4" name="Google Shape;290;p19">
            <a:extLst>
              <a:ext uri="{FF2B5EF4-FFF2-40B4-BE49-F238E27FC236}">
                <a16:creationId xmlns:a16="http://schemas.microsoft.com/office/drawing/2014/main" id="{04DFBCC9-B5EA-37B2-2640-59FA622CA170}"/>
              </a:ext>
            </a:extLst>
          </p:cNvPr>
          <p:cNvSpPr/>
          <p:nvPr/>
        </p:nvSpPr>
        <p:spPr>
          <a:xfrm flipH="1">
            <a:off x="2030945" y="2690115"/>
            <a:ext cx="495648" cy="340208"/>
          </a:xfrm>
          <a:custGeom>
            <a:avLst/>
            <a:gdLst/>
            <a:ahLst/>
            <a:cxnLst/>
            <a:rect l="l" t="t" r="r" b="b"/>
            <a:pathLst>
              <a:path w="17213" h="11976" extrusionOk="0">
                <a:moveTo>
                  <a:pt x="17213" y="5238"/>
                </a:moveTo>
                <a:cubicBezTo>
                  <a:pt x="16445" y="11976"/>
                  <a:pt x="10041" y="10475"/>
                  <a:pt x="8807" y="5571"/>
                </a:cubicBezTo>
                <a:cubicBezTo>
                  <a:pt x="8740" y="5571"/>
                  <a:pt x="8673" y="5538"/>
                  <a:pt x="8606" y="5538"/>
                </a:cubicBezTo>
                <a:cubicBezTo>
                  <a:pt x="8540" y="5538"/>
                  <a:pt x="8473" y="5571"/>
                  <a:pt x="8406" y="5571"/>
                </a:cubicBezTo>
                <a:cubicBezTo>
                  <a:pt x="7172" y="10441"/>
                  <a:pt x="767" y="11976"/>
                  <a:pt x="0" y="5238"/>
                </a:cubicBezTo>
                <a:cubicBezTo>
                  <a:pt x="334" y="4604"/>
                  <a:pt x="467" y="4270"/>
                  <a:pt x="834" y="4170"/>
                </a:cubicBezTo>
                <a:cubicBezTo>
                  <a:pt x="1935" y="2936"/>
                  <a:pt x="3836" y="1"/>
                  <a:pt x="5471" y="2002"/>
                </a:cubicBezTo>
                <a:cubicBezTo>
                  <a:pt x="6038" y="2703"/>
                  <a:pt x="5571" y="2869"/>
                  <a:pt x="5171" y="2502"/>
                </a:cubicBezTo>
                <a:cubicBezTo>
                  <a:pt x="4070" y="1302"/>
                  <a:pt x="3069" y="3170"/>
                  <a:pt x="2502" y="4170"/>
                </a:cubicBezTo>
                <a:lnTo>
                  <a:pt x="8006" y="4170"/>
                </a:lnTo>
                <a:lnTo>
                  <a:pt x="8606" y="4170"/>
                </a:lnTo>
                <a:lnTo>
                  <a:pt x="9240" y="4170"/>
                </a:lnTo>
                <a:lnTo>
                  <a:pt x="14711" y="4170"/>
                </a:lnTo>
                <a:cubicBezTo>
                  <a:pt x="14144" y="3170"/>
                  <a:pt x="13110" y="1302"/>
                  <a:pt x="12009" y="2502"/>
                </a:cubicBezTo>
                <a:cubicBezTo>
                  <a:pt x="11642" y="2869"/>
                  <a:pt x="11175" y="2703"/>
                  <a:pt x="11742" y="2002"/>
                </a:cubicBezTo>
                <a:cubicBezTo>
                  <a:pt x="13376" y="34"/>
                  <a:pt x="15278" y="2903"/>
                  <a:pt x="16379" y="4170"/>
                </a:cubicBezTo>
                <a:cubicBezTo>
                  <a:pt x="16746" y="4237"/>
                  <a:pt x="16879" y="4604"/>
                  <a:pt x="17213" y="5238"/>
                </a:cubicBezTo>
                <a:close/>
                <a:moveTo>
                  <a:pt x="7572" y="4904"/>
                </a:moveTo>
                <a:lnTo>
                  <a:pt x="1435" y="4904"/>
                </a:lnTo>
                <a:lnTo>
                  <a:pt x="1435" y="4904"/>
                </a:lnTo>
                <a:cubicBezTo>
                  <a:pt x="1401" y="4904"/>
                  <a:pt x="1335" y="4904"/>
                  <a:pt x="1301" y="4937"/>
                </a:cubicBezTo>
                <a:cubicBezTo>
                  <a:pt x="1201" y="4971"/>
                  <a:pt x="1034" y="5304"/>
                  <a:pt x="934" y="5505"/>
                </a:cubicBezTo>
                <a:cubicBezTo>
                  <a:pt x="1134" y="6972"/>
                  <a:pt x="1768" y="8740"/>
                  <a:pt x="3403" y="9007"/>
                </a:cubicBezTo>
                <a:cubicBezTo>
                  <a:pt x="4337" y="9140"/>
                  <a:pt x="5271" y="8774"/>
                  <a:pt x="5971" y="8173"/>
                </a:cubicBezTo>
                <a:cubicBezTo>
                  <a:pt x="6905" y="7406"/>
                  <a:pt x="7406" y="6338"/>
                  <a:pt x="7606" y="5171"/>
                </a:cubicBezTo>
                <a:cubicBezTo>
                  <a:pt x="7639" y="5004"/>
                  <a:pt x="7706" y="4904"/>
                  <a:pt x="7572" y="4904"/>
                </a:cubicBezTo>
                <a:close/>
                <a:moveTo>
                  <a:pt x="9674" y="4904"/>
                </a:moveTo>
                <a:cubicBezTo>
                  <a:pt x="9540" y="4904"/>
                  <a:pt x="9574" y="5004"/>
                  <a:pt x="9607" y="5171"/>
                </a:cubicBezTo>
                <a:cubicBezTo>
                  <a:pt x="9807" y="6338"/>
                  <a:pt x="10341" y="7406"/>
                  <a:pt x="11275" y="8173"/>
                </a:cubicBezTo>
                <a:cubicBezTo>
                  <a:pt x="11975" y="8774"/>
                  <a:pt x="12876" y="9140"/>
                  <a:pt x="13810" y="9007"/>
                </a:cubicBezTo>
                <a:cubicBezTo>
                  <a:pt x="15445" y="8740"/>
                  <a:pt x="16078" y="6972"/>
                  <a:pt x="16279" y="5505"/>
                </a:cubicBezTo>
                <a:cubicBezTo>
                  <a:pt x="16178" y="5304"/>
                  <a:pt x="16012" y="5004"/>
                  <a:pt x="15912" y="4937"/>
                </a:cubicBezTo>
                <a:cubicBezTo>
                  <a:pt x="15878" y="4904"/>
                  <a:pt x="15812" y="4904"/>
                  <a:pt x="15778" y="4904"/>
                </a:cubicBezTo>
                <a:lnTo>
                  <a:pt x="15778" y="4904"/>
                </a:lnTo>
                <a:lnTo>
                  <a:pt x="9674" y="4904"/>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pic>
        <p:nvPicPr>
          <p:cNvPr id="2" name="New Recording 88.m4a" descr="New Recording 88.m4a">
            <a:hlinkClick r:id="" action="ppaction://media"/>
            <a:extLst>
              <a:ext uri="{FF2B5EF4-FFF2-40B4-BE49-F238E27FC236}">
                <a16:creationId xmlns:a16="http://schemas.microsoft.com/office/drawing/2014/main" id="{B15F6A06-C16D-6073-570F-487A6146D54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09008" y="184997"/>
            <a:ext cx="812800" cy="812800"/>
          </a:xfrm>
          <a:prstGeom prst="rect">
            <a:avLst/>
          </a:prstGeom>
        </p:spPr>
      </p:pic>
    </p:spTree>
    <p:extLst>
      <p:ext uri="{BB962C8B-B14F-4D97-AF65-F5344CB8AC3E}">
        <p14:creationId xmlns:p14="http://schemas.microsoft.com/office/powerpoint/2010/main" val="44004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49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3200" dirty="0">
                <a:solidFill>
                  <a:schemeClr val="accent6"/>
                </a:solidFill>
              </a:rPr>
              <a:t>Klinefelter Syndrome</a:t>
            </a:r>
            <a:br>
              <a:rPr lang="en-US" sz="3200" dirty="0">
                <a:solidFill>
                  <a:schemeClr val="accent6"/>
                </a:solidFill>
              </a:rPr>
            </a:br>
            <a:r>
              <a:rPr lang="en-US" sz="3200" dirty="0">
                <a:solidFill>
                  <a:schemeClr val="accent6"/>
                </a:solidFill>
              </a:rPr>
              <a:t>(XXY)</a:t>
            </a:r>
          </a:p>
        </p:txBody>
      </p:sp>
      <p:grpSp>
        <p:nvGrpSpPr>
          <p:cNvPr id="15548" name="Google Shape;15548;p42"/>
          <p:cNvGrpSpPr/>
          <p:nvPr/>
        </p:nvGrpSpPr>
        <p:grpSpPr>
          <a:xfrm rot="20236556">
            <a:off x="-1299903" y="909153"/>
            <a:ext cx="2346307" cy="3236229"/>
            <a:chOff x="4822750" y="3176275"/>
            <a:chExt cx="400375" cy="553300"/>
          </a:xfrm>
          <a:solidFill>
            <a:srgbClr val="B62A8F">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B6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633856" y="2175912"/>
            <a:ext cx="298676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B62A8F"/>
                </a:solidFill>
              </a:rPr>
              <a:t>Overview</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C72F66F4-AF17-C971-7310-4710229F89FE}"/>
              </a:ext>
            </a:extLst>
          </p:cNvPr>
          <p:cNvSpPr txBox="1"/>
          <p:nvPr/>
        </p:nvSpPr>
        <p:spPr>
          <a:xfrm>
            <a:off x="1776284" y="1277965"/>
            <a:ext cx="3789945" cy="2862322"/>
          </a:xfrm>
          <a:prstGeom prst="rect">
            <a:avLst/>
          </a:prstGeom>
          <a:noFill/>
        </p:spPr>
        <p:txBody>
          <a:bodyPr wrap="square" rtlCol="0">
            <a:spAutoFit/>
          </a:bodyPr>
          <a:lstStyle/>
          <a:p>
            <a:pPr marL="342900" indent="-342900">
              <a:buFont typeface="Arial" panose="020B0604020202020204" pitchFamily="34" charset="0"/>
              <a:buChar char="•"/>
            </a:pPr>
            <a:r>
              <a:rPr lang="en-US" sz="1800" dirty="0">
                <a:latin typeface="Cambria" panose="02040503050406030204" pitchFamily="18" charset="0"/>
                <a:ea typeface="Cambria" panose="02040503050406030204" pitchFamily="18" charset="0"/>
              </a:rPr>
              <a:t>Klinefelter syndrome is a chromosomal condition in boys and men that can affect </a:t>
            </a:r>
            <a:r>
              <a:rPr lang="en-US" sz="1800" b="1" dirty="0">
                <a:latin typeface="Cambria" panose="02040503050406030204" pitchFamily="18" charset="0"/>
                <a:ea typeface="Cambria" panose="02040503050406030204" pitchFamily="18" charset="0"/>
              </a:rPr>
              <a:t>physical</a:t>
            </a:r>
            <a:r>
              <a:rPr lang="en-US" sz="1800" dirty="0">
                <a:latin typeface="Cambria" panose="02040503050406030204" pitchFamily="18" charset="0"/>
                <a:ea typeface="Cambria" panose="02040503050406030204" pitchFamily="18" charset="0"/>
              </a:rPr>
              <a:t> and </a:t>
            </a:r>
            <a:r>
              <a:rPr lang="en-US" sz="1800" b="1" dirty="0">
                <a:latin typeface="Cambria" panose="02040503050406030204" pitchFamily="18" charset="0"/>
                <a:ea typeface="Cambria" panose="02040503050406030204" pitchFamily="18" charset="0"/>
              </a:rPr>
              <a:t>intellectual</a:t>
            </a:r>
            <a:r>
              <a:rPr lang="en-US" sz="1800" dirty="0">
                <a:latin typeface="Cambria" panose="02040503050406030204" pitchFamily="18" charset="0"/>
                <a:ea typeface="Cambria" panose="02040503050406030204" pitchFamily="18" charset="0"/>
              </a:rPr>
              <a:t> development. The condition results when a boy is born with an extra copy of the X chromosome.</a:t>
            </a:r>
          </a:p>
          <a:p>
            <a:r>
              <a:rPr lang="en-US" sz="1800" dirty="0">
                <a:latin typeface="Cambria" panose="02040503050406030204" pitchFamily="18" charset="0"/>
                <a:ea typeface="Cambria" panose="02040503050406030204" pitchFamily="18" charset="0"/>
              </a:rPr>
              <a:t> </a:t>
            </a:r>
          </a:p>
          <a:p>
            <a:pPr marL="342900" indent="-342900">
              <a:buFont typeface="Arial" panose="020B0604020202020204" pitchFamily="34" charset="0"/>
              <a:buChar char="•"/>
            </a:pPr>
            <a:r>
              <a:rPr lang="en-US" sz="1800" dirty="0">
                <a:latin typeface="Cambria" panose="02040503050406030204" pitchFamily="18" charset="0"/>
                <a:ea typeface="Cambria" panose="02040503050406030204" pitchFamily="18" charset="0"/>
              </a:rPr>
              <a:t>It affects about 1 in 650 newborn boys.</a:t>
            </a:r>
          </a:p>
        </p:txBody>
      </p:sp>
      <p:pic>
        <p:nvPicPr>
          <p:cNvPr id="19458" name="Picture 2" descr="Klinefelter Syndrome, Autism, &amp; the Female Protective Effect? | Science  Over a Cuppa">
            <a:extLst>
              <a:ext uri="{FF2B5EF4-FFF2-40B4-BE49-F238E27FC236}">
                <a16:creationId xmlns:a16="http://schemas.microsoft.com/office/drawing/2014/main" id="{3C385F35-BC08-034A-90B2-E8EF5503E0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5040" y="1058219"/>
            <a:ext cx="3368960" cy="3977926"/>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Recording May 18, 2022 at 02:01:25" descr="Audio Recording May 18, 2022 at 02:01:25">
            <a:hlinkClick r:id="" action="ppaction://media"/>
            <a:extLst>
              <a:ext uri="{FF2B5EF4-FFF2-40B4-BE49-F238E27FC236}">
                <a16:creationId xmlns:a16="http://schemas.microsoft.com/office/drawing/2014/main" id="{4E882B7F-0C11-636A-D7AE-736F741069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80400" y="56618"/>
            <a:ext cx="812800" cy="812800"/>
          </a:xfrm>
          <a:prstGeom prst="rect">
            <a:avLst/>
          </a:prstGeom>
        </p:spPr>
      </p:pic>
    </p:spTree>
    <p:extLst>
      <p:ext uri="{BB962C8B-B14F-4D97-AF65-F5344CB8AC3E}">
        <p14:creationId xmlns:p14="http://schemas.microsoft.com/office/powerpoint/2010/main" val="65145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1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pic>
        <p:nvPicPr>
          <p:cNvPr id="20481" name="Picture 3" descr="Klinefelter's syndrome: being unable to produce testosterone has serious  implications for men">
            <a:extLst>
              <a:ext uri="{FF2B5EF4-FFF2-40B4-BE49-F238E27FC236}">
                <a16:creationId xmlns:a16="http://schemas.microsoft.com/office/drawing/2014/main" id="{FAC71450-4A79-795F-0A4B-B33E1983C4D9}"/>
              </a:ext>
            </a:extLst>
          </p:cNvPr>
          <p:cNvPicPr>
            <a:picLocks noChangeAspect="1" noChangeArrowheads="1"/>
          </p:cNvPicPr>
          <p:nvPr/>
        </p:nvPicPr>
        <p:blipFill rotWithShape="1">
          <a:blip r:embed="rId5" r:link="rId6">
            <a:extLst>
              <a:ext uri="{28A0092B-C50C-407E-A947-70E740481C1C}">
                <a14:useLocalDpi xmlns:a14="http://schemas.microsoft.com/office/drawing/2010/main" val="0"/>
              </a:ext>
            </a:extLst>
          </a:blip>
          <a:srcRect r="4159"/>
          <a:stretch/>
        </p:blipFill>
        <p:spPr bwMode="auto">
          <a:xfrm>
            <a:off x="4930207" y="2226022"/>
            <a:ext cx="3984118" cy="2740365"/>
          </a:xfrm>
          <a:prstGeom prst="rect">
            <a:avLst/>
          </a:prstGeom>
          <a:noFill/>
          <a:extLst>
            <a:ext uri="{909E8E84-426E-40DD-AFC4-6F175D3DCCD1}">
              <a14:hiddenFill xmlns:a14="http://schemas.microsoft.com/office/drawing/2010/main">
                <a:solidFill>
                  <a:srgbClr val="FFFFFF"/>
                </a:solidFill>
              </a14:hiddenFill>
            </a:ext>
          </a:extLst>
        </p:spPr>
      </p:pic>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800" dirty="0">
                <a:solidFill>
                  <a:schemeClr val="accent6"/>
                </a:solidFill>
              </a:rPr>
              <a:t>Klinefelter Syndrome</a:t>
            </a:r>
            <a:br>
              <a:rPr lang="en-US" sz="2800" dirty="0">
                <a:solidFill>
                  <a:schemeClr val="accent6"/>
                </a:solidFill>
              </a:rPr>
            </a:br>
            <a:r>
              <a:rPr lang="en-US" sz="2800" dirty="0">
                <a:solidFill>
                  <a:schemeClr val="accent6"/>
                </a:solidFill>
              </a:rPr>
              <a:t>(XXY)</a:t>
            </a:r>
          </a:p>
        </p:txBody>
      </p:sp>
      <p:grpSp>
        <p:nvGrpSpPr>
          <p:cNvPr id="15548" name="Google Shape;15548;p42"/>
          <p:cNvGrpSpPr/>
          <p:nvPr/>
        </p:nvGrpSpPr>
        <p:grpSpPr>
          <a:xfrm rot="20236556">
            <a:off x="-1299903" y="909153"/>
            <a:ext cx="2346307" cy="3236229"/>
            <a:chOff x="4822750" y="3176275"/>
            <a:chExt cx="400375" cy="553300"/>
          </a:xfrm>
          <a:solidFill>
            <a:srgbClr val="B62A8F">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4006040" y="-227787"/>
            <a:ext cx="5739561" cy="5661121"/>
          </a:xfrm>
          <a:prstGeom prst="blockArc">
            <a:avLst>
              <a:gd name="adj1" fmla="val 11121360"/>
              <a:gd name="adj2" fmla="val 19570557"/>
              <a:gd name="adj3" fmla="val 2350"/>
            </a:avLst>
          </a:prstGeom>
          <a:solidFill>
            <a:srgbClr val="B6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633856" y="2175912"/>
            <a:ext cx="298676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B62A8F"/>
                </a:solidFill>
              </a:rPr>
              <a:t>Causes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 name="Rectangle 2">
            <a:extLst>
              <a:ext uri="{FF2B5EF4-FFF2-40B4-BE49-F238E27FC236}">
                <a16:creationId xmlns:a16="http://schemas.microsoft.com/office/drawing/2014/main" id="{94BFE750-2995-F48F-F4D5-E7F0D9C63524}"/>
              </a:ext>
            </a:extLst>
          </p:cNvPr>
          <p:cNvSpPr>
            <a:spLocks noChangeArrowheads="1"/>
          </p:cNvSpPr>
          <p:nvPr/>
        </p:nvSpPr>
        <p:spPr bwMode="auto">
          <a:xfrm>
            <a:off x="1768891" y="1279334"/>
            <a:ext cx="7252073"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Most often, boys and men with Klinefelter syndrome have the usual X and Y chromosomes, plus one extra X chromosome, for a total of 47 chromosomes (47,XXY). The activity of these extra genes may disrupt many aspects of development.</a:t>
            </a:r>
            <a:endParaRPr kumimoji="0" lang="en-US" altLang="en-US" sz="1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sp>
        <p:nvSpPr>
          <p:cNvPr id="3" name="Rectangle 3">
            <a:extLst>
              <a:ext uri="{FF2B5EF4-FFF2-40B4-BE49-F238E27FC236}">
                <a16:creationId xmlns:a16="http://schemas.microsoft.com/office/drawing/2014/main" id="{2059512C-48BF-EB85-2A61-707E7C06EFBE}"/>
              </a:ext>
            </a:extLst>
          </p:cNvPr>
          <p:cNvSpPr>
            <a:spLocks noChangeArrowheads="1"/>
          </p:cNvSpPr>
          <p:nvPr/>
        </p:nvSpPr>
        <p:spPr bwMode="auto">
          <a:xfrm>
            <a:off x="1785910" y="2391608"/>
            <a:ext cx="3346708"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Klinefelter syndrome is </a:t>
            </a:r>
            <a:r>
              <a:rPr kumimoji="0" lang="en-US" altLang="en-US" sz="1600" b="1"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not inherited</a:t>
            </a: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 During cell division </a:t>
            </a:r>
            <a:r>
              <a:rPr kumimoji="0" lang="en-US" altLang="en-US" sz="1600" b="1"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nondisjunction</a:t>
            </a: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 prevents X chromosomes from being distributed normally among reproductive cells as they form. </a:t>
            </a:r>
            <a:endParaRPr kumimoji="0" lang="en-US" altLang="en-US" sz="10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pic>
        <p:nvPicPr>
          <p:cNvPr id="5" name="Audio Recording May 18, 2022 at 02:06:22" descr="Audio Recording May 18, 2022 at 02:06:22">
            <a:hlinkClick r:id="" action="ppaction://media"/>
            <a:extLst>
              <a:ext uri="{FF2B5EF4-FFF2-40B4-BE49-F238E27FC236}">
                <a16:creationId xmlns:a16="http://schemas.microsoft.com/office/drawing/2014/main" id="{E787CD37-697D-922E-3179-A29D6A8E09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08164" y="-29817"/>
            <a:ext cx="812800" cy="812800"/>
          </a:xfrm>
          <a:prstGeom prst="rect">
            <a:avLst/>
          </a:prstGeom>
        </p:spPr>
      </p:pic>
    </p:spTree>
    <p:extLst>
      <p:ext uri="{BB962C8B-B14F-4D97-AF65-F5344CB8AC3E}">
        <p14:creationId xmlns:p14="http://schemas.microsoft.com/office/powerpoint/2010/main" val="3346843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9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800" dirty="0">
                <a:solidFill>
                  <a:schemeClr val="accent6"/>
                </a:solidFill>
              </a:rPr>
              <a:t>Klinefelter Syndrome</a:t>
            </a:r>
            <a:br>
              <a:rPr lang="en-US" sz="2800" dirty="0">
                <a:solidFill>
                  <a:schemeClr val="accent6"/>
                </a:solidFill>
              </a:rPr>
            </a:br>
            <a:r>
              <a:rPr lang="en-US" sz="2800" dirty="0">
                <a:solidFill>
                  <a:schemeClr val="accent6"/>
                </a:solidFill>
              </a:rPr>
              <a:t>(XXY)</a:t>
            </a:r>
          </a:p>
        </p:txBody>
      </p:sp>
      <p:grpSp>
        <p:nvGrpSpPr>
          <p:cNvPr id="15548" name="Google Shape;15548;p42"/>
          <p:cNvGrpSpPr/>
          <p:nvPr/>
        </p:nvGrpSpPr>
        <p:grpSpPr>
          <a:xfrm rot="20236556">
            <a:off x="-1299903" y="909153"/>
            <a:ext cx="2346307" cy="3236229"/>
            <a:chOff x="4822750" y="3176275"/>
            <a:chExt cx="400375" cy="553300"/>
          </a:xfrm>
          <a:solidFill>
            <a:srgbClr val="B62A8F">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B6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12477" y="2121714"/>
            <a:ext cx="333867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B62A8F"/>
                </a:solidFill>
              </a:rPr>
              <a:t>Other Varieties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460016" y="650728"/>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C72F66F4-AF17-C971-7310-4710229F89FE}"/>
              </a:ext>
            </a:extLst>
          </p:cNvPr>
          <p:cNvSpPr txBox="1"/>
          <p:nvPr/>
        </p:nvSpPr>
        <p:spPr>
          <a:xfrm>
            <a:off x="1984689" y="1466066"/>
            <a:ext cx="6691855" cy="2308324"/>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Some people with features of Klinefelter syndrome have an extra X chromosome in only </a:t>
            </a:r>
            <a:r>
              <a:rPr lang="en-US" sz="1600" b="1" dirty="0">
                <a:latin typeface="Cambria" panose="02040503050406030204" pitchFamily="18" charset="0"/>
                <a:ea typeface="Cambria" panose="02040503050406030204" pitchFamily="18" charset="0"/>
              </a:rPr>
              <a:t>some</a:t>
            </a:r>
            <a:r>
              <a:rPr lang="en-US" sz="1600" dirty="0">
                <a:latin typeface="Cambria" panose="02040503050406030204" pitchFamily="18" charset="0"/>
                <a:ea typeface="Cambria" panose="02040503050406030204" pitchFamily="18" charset="0"/>
              </a:rPr>
              <a:t> of their cells; other cells typically have one X and one Y chromosome. In these individuals, the condition is described as </a:t>
            </a:r>
            <a:r>
              <a:rPr lang="en-US" sz="1600" b="1" dirty="0">
                <a:latin typeface="Cambria" panose="02040503050406030204" pitchFamily="18" charset="0"/>
                <a:ea typeface="Cambria" panose="02040503050406030204" pitchFamily="18" charset="0"/>
              </a:rPr>
              <a:t>mosaic Klinefelter syndrome</a:t>
            </a:r>
            <a:r>
              <a:rPr lang="en-US" sz="1600" dirty="0">
                <a:latin typeface="Cambria" panose="02040503050406030204" pitchFamily="18" charset="0"/>
                <a:ea typeface="Cambria" panose="02040503050406030204" pitchFamily="18" charset="0"/>
              </a:rPr>
              <a:t> (46,XY/47,XXY). </a:t>
            </a:r>
          </a:p>
          <a:p>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Several conditions resulting from the presence of more than one extra sex chromosome in each cell are sometimes described as </a:t>
            </a:r>
            <a:r>
              <a:rPr lang="en-US" sz="1600" b="1" dirty="0">
                <a:latin typeface="Cambria" panose="02040503050406030204" pitchFamily="18" charset="0"/>
                <a:ea typeface="Cambria" panose="02040503050406030204" pitchFamily="18" charset="0"/>
              </a:rPr>
              <a:t>variants of Klinefelter syndrome</a:t>
            </a:r>
            <a:r>
              <a:rPr lang="en-US" sz="1600" dirty="0">
                <a:latin typeface="Cambria" panose="02040503050406030204" pitchFamily="18" charset="0"/>
                <a:ea typeface="Cambria" panose="02040503050406030204" pitchFamily="18" charset="0"/>
              </a:rPr>
              <a:t>. These conditions include 48,XXXY syndrome, 48,XXYY syndrome, and 49,XXXXY syndrome.</a:t>
            </a:r>
          </a:p>
        </p:txBody>
      </p:sp>
      <p:grpSp>
        <p:nvGrpSpPr>
          <p:cNvPr id="22" name="Google Shape;15712;p45">
            <a:extLst>
              <a:ext uri="{FF2B5EF4-FFF2-40B4-BE49-F238E27FC236}">
                <a16:creationId xmlns:a16="http://schemas.microsoft.com/office/drawing/2014/main" id="{287EC231-7F8F-2ED9-1512-233B0C3584E1}"/>
              </a:ext>
            </a:extLst>
          </p:cNvPr>
          <p:cNvGrpSpPr/>
          <p:nvPr/>
        </p:nvGrpSpPr>
        <p:grpSpPr>
          <a:xfrm rot="7717383">
            <a:off x="7694518" y="-1422542"/>
            <a:ext cx="1708177" cy="2989659"/>
            <a:chOff x="723427" y="2005057"/>
            <a:chExt cx="1040683" cy="1821408"/>
          </a:xfrm>
        </p:grpSpPr>
        <p:sp>
          <p:nvSpPr>
            <p:cNvPr id="23" name="Google Shape;15713;p45">
              <a:extLst>
                <a:ext uri="{FF2B5EF4-FFF2-40B4-BE49-F238E27FC236}">
                  <a16:creationId xmlns:a16="http://schemas.microsoft.com/office/drawing/2014/main" id="{75499971-455D-7538-2D45-954FF53EEA7A}"/>
                </a:ext>
              </a:extLst>
            </p:cNvPr>
            <p:cNvSpPr/>
            <p:nvPr/>
          </p:nvSpPr>
          <p:spPr>
            <a:xfrm>
              <a:off x="871852" y="3754449"/>
              <a:ext cx="743785" cy="61051"/>
            </a:xfrm>
            <a:custGeom>
              <a:avLst/>
              <a:gdLst/>
              <a:ahLst/>
              <a:cxnLst/>
              <a:rect l="l" t="t" r="r" b="b"/>
              <a:pathLst>
                <a:path w="47075" h="3864" extrusionOk="0">
                  <a:moveTo>
                    <a:pt x="45244" y="0"/>
                  </a:moveTo>
                  <a:cubicBezTo>
                    <a:pt x="32078" y="51"/>
                    <a:pt x="3762" y="1017"/>
                    <a:pt x="1017" y="1017"/>
                  </a:cubicBezTo>
                  <a:lnTo>
                    <a:pt x="814" y="1017"/>
                  </a:lnTo>
                  <a:cubicBezTo>
                    <a:pt x="559" y="1881"/>
                    <a:pt x="305" y="2746"/>
                    <a:pt x="102" y="3610"/>
                  </a:cubicBezTo>
                  <a:cubicBezTo>
                    <a:pt x="102" y="3711"/>
                    <a:pt x="51" y="3762"/>
                    <a:pt x="0" y="3864"/>
                  </a:cubicBezTo>
                  <a:cubicBezTo>
                    <a:pt x="11896" y="3813"/>
                    <a:pt x="35840" y="3559"/>
                    <a:pt x="47074" y="3101"/>
                  </a:cubicBezTo>
                  <a:cubicBezTo>
                    <a:pt x="46515" y="2898"/>
                    <a:pt x="46109" y="2441"/>
                    <a:pt x="45956" y="1881"/>
                  </a:cubicBezTo>
                  <a:cubicBezTo>
                    <a:pt x="45753" y="1221"/>
                    <a:pt x="45499" y="610"/>
                    <a:pt x="45244"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 name="Google Shape;15714;p45">
              <a:extLst>
                <a:ext uri="{FF2B5EF4-FFF2-40B4-BE49-F238E27FC236}">
                  <a16:creationId xmlns:a16="http://schemas.microsoft.com/office/drawing/2014/main" id="{E6966A1F-FE94-8187-DC60-CE27C654D4E2}"/>
                </a:ext>
              </a:extLst>
            </p:cNvPr>
            <p:cNvSpPr/>
            <p:nvPr/>
          </p:nvSpPr>
          <p:spPr>
            <a:xfrm>
              <a:off x="896753" y="2831555"/>
              <a:ext cx="715677" cy="44998"/>
            </a:xfrm>
            <a:custGeom>
              <a:avLst/>
              <a:gdLst/>
              <a:ahLst/>
              <a:cxnLst/>
              <a:rect l="l" t="t" r="r" b="b"/>
              <a:pathLst>
                <a:path w="45296" h="2848" extrusionOk="0">
                  <a:moveTo>
                    <a:pt x="508" y="1"/>
                  </a:moveTo>
                  <a:cubicBezTo>
                    <a:pt x="254" y="712"/>
                    <a:pt x="102" y="1475"/>
                    <a:pt x="51" y="2238"/>
                  </a:cubicBezTo>
                  <a:cubicBezTo>
                    <a:pt x="0" y="2441"/>
                    <a:pt x="0" y="2644"/>
                    <a:pt x="0" y="2848"/>
                  </a:cubicBezTo>
                  <a:lnTo>
                    <a:pt x="45295" y="2848"/>
                  </a:lnTo>
                  <a:cubicBezTo>
                    <a:pt x="45143" y="1933"/>
                    <a:pt x="44990" y="1068"/>
                    <a:pt x="44736" y="153"/>
                  </a:cubicBezTo>
                  <a:lnTo>
                    <a:pt x="44685" y="1"/>
                  </a:ln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5" name="Google Shape;15715;p45">
              <a:extLst>
                <a:ext uri="{FF2B5EF4-FFF2-40B4-BE49-F238E27FC236}">
                  <a16:creationId xmlns:a16="http://schemas.microsoft.com/office/drawing/2014/main" id="{C63026FC-E396-E7BC-AE58-C5F1F667DA21}"/>
                </a:ext>
              </a:extLst>
            </p:cNvPr>
            <p:cNvSpPr/>
            <p:nvPr/>
          </p:nvSpPr>
          <p:spPr>
            <a:xfrm>
              <a:off x="901572" y="2957670"/>
              <a:ext cx="706829" cy="44904"/>
            </a:xfrm>
            <a:custGeom>
              <a:avLst/>
              <a:gdLst/>
              <a:ahLst/>
              <a:cxnLst/>
              <a:rect l="l" t="t" r="r" b="b"/>
              <a:pathLst>
                <a:path w="44736" h="2842" extrusionOk="0">
                  <a:moveTo>
                    <a:pt x="44736" y="0"/>
                  </a:moveTo>
                  <a:lnTo>
                    <a:pt x="44736" y="0"/>
                  </a:lnTo>
                  <a:cubicBezTo>
                    <a:pt x="41362" y="12"/>
                    <a:pt x="37985" y="15"/>
                    <a:pt x="34606" y="15"/>
                  </a:cubicBezTo>
                  <a:cubicBezTo>
                    <a:pt x="28581" y="15"/>
                    <a:pt x="22550" y="3"/>
                    <a:pt x="16522" y="3"/>
                  </a:cubicBezTo>
                  <a:cubicBezTo>
                    <a:pt x="11011" y="3"/>
                    <a:pt x="5502" y="13"/>
                    <a:pt x="0" y="51"/>
                  </a:cubicBezTo>
                  <a:cubicBezTo>
                    <a:pt x="203" y="1017"/>
                    <a:pt x="508" y="1932"/>
                    <a:pt x="915" y="2796"/>
                  </a:cubicBezTo>
                  <a:cubicBezTo>
                    <a:pt x="8735" y="2796"/>
                    <a:pt x="16539" y="2841"/>
                    <a:pt x="24320" y="2841"/>
                  </a:cubicBezTo>
                  <a:cubicBezTo>
                    <a:pt x="30804" y="2841"/>
                    <a:pt x="37272" y="2810"/>
                    <a:pt x="43719" y="2694"/>
                  </a:cubicBezTo>
                  <a:cubicBezTo>
                    <a:pt x="43923" y="2288"/>
                    <a:pt x="44075" y="1881"/>
                    <a:pt x="44228" y="1474"/>
                  </a:cubicBezTo>
                  <a:cubicBezTo>
                    <a:pt x="44431" y="966"/>
                    <a:pt x="44583" y="508"/>
                    <a:pt x="44736"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6" name="Google Shape;15716;p45">
              <a:extLst>
                <a:ext uri="{FF2B5EF4-FFF2-40B4-BE49-F238E27FC236}">
                  <a16:creationId xmlns:a16="http://schemas.microsoft.com/office/drawing/2014/main" id="{1A3B1A3F-E672-772C-FE6F-DB8328444797}"/>
                </a:ext>
              </a:extLst>
            </p:cNvPr>
            <p:cNvSpPr/>
            <p:nvPr/>
          </p:nvSpPr>
          <p:spPr>
            <a:xfrm>
              <a:off x="919236" y="3648431"/>
              <a:ext cx="633754" cy="49802"/>
            </a:xfrm>
            <a:custGeom>
              <a:avLst/>
              <a:gdLst/>
              <a:ahLst/>
              <a:cxnLst/>
              <a:rect l="l" t="t" r="r" b="b"/>
              <a:pathLst>
                <a:path w="40111" h="3152" extrusionOk="0">
                  <a:moveTo>
                    <a:pt x="38178" y="0"/>
                  </a:moveTo>
                  <a:cubicBezTo>
                    <a:pt x="28774" y="102"/>
                    <a:pt x="10117" y="254"/>
                    <a:pt x="2288" y="305"/>
                  </a:cubicBezTo>
                  <a:cubicBezTo>
                    <a:pt x="1475" y="1169"/>
                    <a:pt x="712" y="2135"/>
                    <a:pt x="1" y="3152"/>
                  </a:cubicBezTo>
                  <a:cubicBezTo>
                    <a:pt x="5948" y="3050"/>
                    <a:pt x="29638" y="2847"/>
                    <a:pt x="40110" y="2694"/>
                  </a:cubicBezTo>
                  <a:cubicBezTo>
                    <a:pt x="39551" y="1779"/>
                    <a:pt x="38890" y="864"/>
                    <a:pt x="38178"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7" name="Google Shape;15717;p45">
              <a:extLst>
                <a:ext uri="{FF2B5EF4-FFF2-40B4-BE49-F238E27FC236}">
                  <a16:creationId xmlns:a16="http://schemas.microsoft.com/office/drawing/2014/main" id="{E82D226F-A4C0-F9E8-4FA4-8D33159CB0E0}"/>
                </a:ext>
              </a:extLst>
            </p:cNvPr>
            <p:cNvSpPr/>
            <p:nvPr/>
          </p:nvSpPr>
          <p:spPr>
            <a:xfrm>
              <a:off x="948150" y="2711886"/>
              <a:ext cx="620103" cy="48206"/>
            </a:xfrm>
            <a:custGeom>
              <a:avLst/>
              <a:gdLst/>
              <a:ahLst/>
              <a:cxnLst/>
              <a:rect l="l" t="t" r="r" b="b"/>
              <a:pathLst>
                <a:path w="39247" h="3051" extrusionOk="0">
                  <a:moveTo>
                    <a:pt x="37111" y="0"/>
                  </a:moveTo>
                  <a:cubicBezTo>
                    <a:pt x="34569" y="51"/>
                    <a:pt x="31977" y="51"/>
                    <a:pt x="29435" y="102"/>
                  </a:cubicBezTo>
                  <a:cubicBezTo>
                    <a:pt x="27212" y="167"/>
                    <a:pt x="25000" y="186"/>
                    <a:pt x="22788" y="186"/>
                  </a:cubicBezTo>
                  <a:cubicBezTo>
                    <a:pt x="19839" y="186"/>
                    <a:pt x="16893" y="153"/>
                    <a:pt x="13930" y="153"/>
                  </a:cubicBezTo>
                  <a:lnTo>
                    <a:pt x="2695" y="153"/>
                  </a:lnTo>
                  <a:cubicBezTo>
                    <a:pt x="2237" y="610"/>
                    <a:pt x="1780" y="1017"/>
                    <a:pt x="1322" y="1474"/>
                  </a:cubicBezTo>
                  <a:cubicBezTo>
                    <a:pt x="865" y="1983"/>
                    <a:pt x="407" y="2440"/>
                    <a:pt x="1" y="2999"/>
                  </a:cubicBezTo>
                  <a:cubicBezTo>
                    <a:pt x="7575" y="2949"/>
                    <a:pt x="15150" y="3050"/>
                    <a:pt x="22724" y="2847"/>
                  </a:cubicBezTo>
                  <a:cubicBezTo>
                    <a:pt x="25470" y="2796"/>
                    <a:pt x="28227" y="2783"/>
                    <a:pt x="30985" y="2783"/>
                  </a:cubicBezTo>
                  <a:cubicBezTo>
                    <a:pt x="33743" y="2783"/>
                    <a:pt x="36501" y="2796"/>
                    <a:pt x="39246" y="2796"/>
                  </a:cubicBezTo>
                  <a:cubicBezTo>
                    <a:pt x="38636" y="1830"/>
                    <a:pt x="37924" y="864"/>
                    <a:pt x="37111"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8" name="Google Shape;15718;p45">
              <a:extLst>
                <a:ext uri="{FF2B5EF4-FFF2-40B4-BE49-F238E27FC236}">
                  <a16:creationId xmlns:a16="http://schemas.microsoft.com/office/drawing/2014/main" id="{E97FFAFA-9D77-A28B-CF45-6077796AE36C}"/>
                </a:ext>
              </a:extLst>
            </p:cNvPr>
            <p:cNvSpPr/>
            <p:nvPr/>
          </p:nvSpPr>
          <p:spPr>
            <a:xfrm>
              <a:off x="934513" y="3070126"/>
              <a:ext cx="616719" cy="45786"/>
            </a:xfrm>
            <a:custGeom>
              <a:avLst/>
              <a:gdLst/>
              <a:ahLst/>
              <a:cxnLst/>
              <a:rect l="l" t="t" r="r" b="b"/>
              <a:pathLst>
                <a:path w="37264" h="3102" extrusionOk="0">
                  <a:moveTo>
                    <a:pt x="37264" y="1"/>
                  </a:moveTo>
                  <a:cubicBezTo>
                    <a:pt x="33756" y="1"/>
                    <a:pt x="30197" y="1"/>
                    <a:pt x="26690" y="102"/>
                  </a:cubicBezTo>
                  <a:cubicBezTo>
                    <a:pt x="24554" y="175"/>
                    <a:pt x="22419" y="189"/>
                    <a:pt x="20283" y="189"/>
                  </a:cubicBezTo>
                  <a:cubicBezTo>
                    <a:pt x="18871" y="189"/>
                    <a:pt x="17459" y="183"/>
                    <a:pt x="16047" y="183"/>
                  </a:cubicBezTo>
                  <a:cubicBezTo>
                    <a:pt x="13596" y="183"/>
                    <a:pt x="11145" y="202"/>
                    <a:pt x="8694" y="306"/>
                  </a:cubicBezTo>
                  <a:cubicBezTo>
                    <a:pt x="7499" y="357"/>
                    <a:pt x="6304" y="369"/>
                    <a:pt x="5116" y="369"/>
                  </a:cubicBezTo>
                  <a:cubicBezTo>
                    <a:pt x="3928" y="369"/>
                    <a:pt x="2746" y="357"/>
                    <a:pt x="1577" y="357"/>
                  </a:cubicBezTo>
                  <a:cubicBezTo>
                    <a:pt x="1017" y="357"/>
                    <a:pt x="509" y="357"/>
                    <a:pt x="1" y="306"/>
                  </a:cubicBezTo>
                  <a:lnTo>
                    <a:pt x="1" y="306"/>
                  </a:lnTo>
                  <a:cubicBezTo>
                    <a:pt x="865" y="1322"/>
                    <a:pt x="1831" y="2238"/>
                    <a:pt x="2847" y="3102"/>
                  </a:cubicBezTo>
                  <a:cubicBezTo>
                    <a:pt x="5084" y="3102"/>
                    <a:pt x="7321" y="3102"/>
                    <a:pt x="9507" y="3051"/>
                  </a:cubicBezTo>
                  <a:cubicBezTo>
                    <a:pt x="11680" y="2956"/>
                    <a:pt x="13847" y="2939"/>
                    <a:pt x="16009" y="2939"/>
                  </a:cubicBezTo>
                  <a:cubicBezTo>
                    <a:pt x="17247" y="2939"/>
                    <a:pt x="18485" y="2945"/>
                    <a:pt x="19721" y="2945"/>
                  </a:cubicBezTo>
                  <a:cubicBezTo>
                    <a:pt x="22131" y="2945"/>
                    <a:pt x="24537" y="2923"/>
                    <a:pt x="26944" y="2797"/>
                  </a:cubicBezTo>
                  <a:cubicBezTo>
                    <a:pt x="27588" y="2763"/>
                    <a:pt x="28226" y="2752"/>
                    <a:pt x="28862" y="2752"/>
                  </a:cubicBezTo>
                  <a:cubicBezTo>
                    <a:pt x="30135" y="2752"/>
                    <a:pt x="31400" y="2797"/>
                    <a:pt x="32688" y="2797"/>
                  </a:cubicBezTo>
                  <a:lnTo>
                    <a:pt x="34874" y="2797"/>
                  </a:lnTo>
                  <a:cubicBezTo>
                    <a:pt x="35738" y="1933"/>
                    <a:pt x="36552" y="967"/>
                    <a:pt x="37264"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9" name="Google Shape;15719;p45">
              <a:extLst>
                <a:ext uri="{FF2B5EF4-FFF2-40B4-BE49-F238E27FC236}">
                  <a16:creationId xmlns:a16="http://schemas.microsoft.com/office/drawing/2014/main" id="{3A3EE383-7345-26A8-AB96-3C0197232E52}"/>
                </a:ext>
              </a:extLst>
            </p:cNvPr>
            <p:cNvSpPr/>
            <p:nvPr/>
          </p:nvSpPr>
          <p:spPr>
            <a:xfrm>
              <a:off x="1050961" y="3530357"/>
              <a:ext cx="391982" cy="44193"/>
            </a:xfrm>
            <a:custGeom>
              <a:avLst/>
              <a:gdLst/>
              <a:ahLst/>
              <a:cxnLst/>
              <a:rect l="l" t="t" r="r" b="b"/>
              <a:pathLst>
                <a:path w="24809" h="2797" extrusionOk="0">
                  <a:moveTo>
                    <a:pt x="4271" y="0"/>
                  </a:moveTo>
                  <a:cubicBezTo>
                    <a:pt x="3102" y="763"/>
                    <a:pt x="1983" y="1525"/>
                    <a:pt x="814" y="2237"/>
                  </a:cubicBezTo>
                  <a:cubicBezTo>
                    <a:pt x="509" y="2440"/>
                    <a:pt x="255" y="2644"/>
                    <a:pt x="1" y="2796"/>
                  </a:cubicBezTo>
                  <a:lnTo>
                    <a:pt x="24809" y="2796"/>
                  </a:lnTo>
                  <a:cubicBezTo>
                    <a:pt x="23589" y="1830"/>
                    <a:pt x="22267" y="864"/>
                    <a:pt x="20945"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0" name="Google Shape;15720;p45">
              <a:extLst>
                <a:ext uri="{FF2B5EF4-FFF2-40B4-BE49-F238E27FC236}">
                  <a16:creationId xmlns:a16="http://schemas.microsoft.com/office/drawing/2014/main" id="{3B73549D-5884-9C7F-669C-C87394456814}"/>
                </a:ext>
              </a:extLst>
            </p:cNvPr>
            <p:cNvSpPr/>
            <p:nvPr/>
          </p:nvSpPr>
          <p:spPr>
            <a:xfrm>
              <a:off x="905585" y="2022295"/>
              <a:ext cx="714871" cy="45425"/>
            </a:xfrm>
            <a:custGeom>
              <a:avLst/>
              <a:gdLst/>
              <a:ahLst/>
              <a:cxnLst/>
              <a:rect l="l" t="t" r="r" b="b"/>
              <a:pathLst>
                <a:path w="45245" h="2875" extrusionOk="0">
                  <a:moveTo>
                    <a:pt x="16427" y="1"/>
                  </a:moveTo>
                  <a:cubicBezTo>
                    <a:pt x="10381" y="1"/>
                    <a:pt x="4597" y="23"/>
                    <a:pt x="0" y="79"/>
                  </a:cubicBezTo>
                  <a:cubicBezTo>
                    <a:pt x="102" y="1044"/>
                    <a:pt x="305" y="1960"/>
                    <a:pt x="661" y="2875"/>
                  </a:cubicBezTo>
                  <a:cubicBezTo>
                    <a:pt x="10381" y="2875"/>
                    <a:pt x="26152" y="2810"/>
                    <a:pt x="36939" y="2810"/>
                  </a:cubicBezTo>
                  <a:cubicBezTo>
                    <a:pt x="39636" y="2810"/>
                    <a:pt x="42021" y="2814"/>
                    <a:pt x="43923" y="2824"/>
                  </a:cubicBezTo>
                  <a:cubicBezTo>
                    <a:pt x="44228" y="2214"/>
                    <a:pt x="44482" y="1553"/>
                    <a:pt x="44736" y="892"/>
                  </a:cubicBezTo>
                  <a:cubicBezTo>
                    <a:pt x="44838" y="587"/>
                    <a:pt x="44990" y="333"/>
                    <a:pt x="45244" y="129"/>
                  </a:cubicBezTo>
                  <a:cubicBezTo>
                    <a:pt x="38010" y="65"/>
                    <a:pt x="26831" y="1"/>
                    <a:pt x="16427"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1" name="Google Shape;15721;p45">
              <a:extLst>
                <a:ext uri="{FF2B5EF4-FFF2-40B4-BE49-F238E27FC236}">
                  <a16:creationId xmlns:a16="http://schemas.microsoft.com/office/drawing/2014/main" id="{88A9BC19-A027-E4A5-CD8D-EEEAB0769A10}"/>
                </a:ext>
              </a:extLst>
            </p:cNvPr>
            <p:cNvSpPr/>
            <p:nvPr/>
          </p:nvSpPr>
          <p:spPr>
            <a:xfrm>
              <a:off x="942526" y="2117174"/>
              <a:ext cx="628129" cy="47732"/>
            </a:xfrm>
            <a:custGeom>
              <a:avLst/>
              <a:gdLst/>
              <a:ahLst/>
              <a:cxnLst/>
              <a:rect l="l" t="t" r="r" b="b"/>
              <a:pathLst>
                <a:path w="39755" h="3021" extrusionOk="0">
                  <a:moveTo>
                    <a:pt x="31948" y="1"/>
                  </a:moveTo>
                  <a:cubicBezTo>
                    <a:pt x="21315" y="1"/>
                    <a:pt x="10676" y="225"/>
                    <a:pt x="1" y="225"/>
                  </a:cubicBezTo>
                  <a:cubicBezTo>
                    <a:pt x="357" y="733"/>
                    <a:pt x="763" y="1292"/>
                    <a:pt x="1170" y="1801"/>
                  </a:cubicBezTo>
                  <a:cubicBezTo>
                    <a:pt x="1475" y="2207"/>
                    <a:pt x="1780" y="2614"/>
                    <a:pt x="2136" y="3021"/>
                  </a:cubicBezTo>
                  <a:cubicBezTo>
                    <a:pt x="6101" y="3021"/>
                    <a:pt x="10066" y="3021"/>
                    <a:pt x="14082" y="2868"/>
                  </a:cubicBezTo>
                  <a:cubicBezTo>
                    <a:pt x="15825" y="2803"/>
                    <a:pt x="17568" y="2784"/>
                    <a:pt x="19427" y="2784"/>
                  </a:cubicBezTo>
                  <a:cubicBezTo>
                    <a:pt x="21906" y="2784"/>
                    <a:pt x="24591" y="2817"/>
                    <a:pt x="27757" y="2817"/>
                  </a:cubicBezTo>
                  <a:cubicBezTo>
                    <a:pt x="29206" y="2843"/>
                    <a:pt x="30782" y="2856"/>
                    <a:pt x="32447" y="2856"/>
                  </a:cubicBezTo>
                  <a:cubicBezTo>
                    <a:pt x="34112" y="2856"/>
                    <a:pt x="35866" y="2843"/>
                    <a:pt x="37670" y="2817"/>
                  </a:cubicBezTo>
                  <a:cubicBezTo>
                    <a:pt x="38433" y="1902"/>
                    <a:pt x="39094" y="987"/>
                    <a:pt x="39755" y="21"/>
                  </a:cubicBezTo>
                  <a:lnTo>
                    <a:pt x="37264" y="21"/>
                  </a:lnTo>
                  <a:cubicBezTo>
                    <a:pt x="35492" y="7"/>
                    <a:pt x="33720" y="1"/>
                    <a:pt x="31948" y="1"/>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2" name="Google Shape;15722;p45">
              <a:extLst>
                <a:ext uri="{FF2B5EF4-FFF2-40B4-BE49-F238E27FC236}">
                  <a16:creationId xmlns:a16="http://schemas.microsoft.com/office/drawing/2014/main" id="{13646952-BF74-6076-5D9E-31C97C7F607F}"/>
                </a:ext>
              </a:extLst>
            </p:cNvPr>
            <p:cNvSpPr/>
            <p:nvPr/>
          </p:nvSpPr>
          <p:spPr>
            <a:xfrm>
              <a:off x="1050961" y="2237190"/>
              <a:ext cx="412064" cy="44983"/>
            </a:xfrm>
            <a:custGeom>
              <a:avLst/>
              <a:gdLst/>
              <a:ahLst/>
              <a:cxnLst/>
              <a:rect l="l" t="t" r="r" b="b"/>
              <a:pathLst>
                <a:path w="26080" h="2847" extrusionOk="0">
                  <a:moveTo>
                    <a:pt x="1" y="0"/>
                  </a:moveTo>
                  <a:cubicBezTo>
                    <a:pt x="1221" y="1017"/>
                    <a:pt x="2542" y="1983"/>
                    <a:pt x="3864" y="2847"/>
                  </a:cubicBezTo>
                  <a:lnTo>
                    <a:pt x="22318" y="2847"/>
                  </a:lnTo>
                  <a:cubicBezTo>
                    <a:pt x="23639" y="1932"/>
                    <a:pt x="24860" y="1017"/>
                    <a:pt x="26080"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3" name="Google Shape;15723;p45">
              <a:extLst>
                <a:ext uri="{FF2B5EF4-FFF2-40B4-BE49-F238E27FC236}">
                  <a16:creationId xmlns:a16="http://schemas.microsoft.com/office/drawing/2014/main" id="{712D2B05-6A9C-AEB4-9A7B-C647F1AA0C8B}"/>
                </a:ext>
              </a:extLst>
            </p:cNvPr>
            <p:cNvSpPr/>
            <p:nvPr/>
          </p:nvSpPr>
          <p:spPr>
            <a:xfrm>
              <a:off x="1071043" y="2604256"/>
              <a:ext cx="387969" cy="46594"/>
            </a:xfrm>
            <a:custGeom>
              <a:avLst/>
              <a:gdLst/>
              <a:ahLst/>
              <a:cxnLst/>
              <a:rect l="l" t="t" r="r" b="b"/>
              <a:pathLst>
                <a:path w="24555" h="2949" extrusionOk="0">
                  <a:moveTo>
                    <a:pt x="20335" y="0"/>
                  </a:moveTo>
                  <a:cubicBezTo>
                    <a:pt x="19318" y="0"/>
                    <a:pt x="18251" y="0"/>
                    <a:pt x="17234" y="51"/>
                  </a:cubicBezTo>
                  <a:cubicBezTo>
                    <a:pt x="12964" y="153"/>
                    <a:pt x="8643" y="153"/>
                    <a:pt x="4322" y="153"/>
                  </a:cubicBezTo>
                  <a:cubicBezTo>
                    <a:pt x="2847" y="1068"/>
                    <a:pt x="1424" y="1983"/>
                    <a:pt x="1" y="2949"/>
                  </a:cubicBezTo>
                  <a:cubicBezTo>
                    <a:pt x="204" y="2949"/>
                    <a:pt x="356" y="2949"/>
                    <a:pt x="560" y="2898"/>
                  </a:cubicBezTo>
                  <a:cubicBezTo>
                    <a:pt x="1232" y="2892"/>
                    <a:pt x="1906" y="2889"/>
                    <a:pt x="2580" y="2889"/>
                  </a:cubicBezTo>
                  <a:cubicBezTo>
                    <a:pt x="4899" y="2889"/>
                    <a:pt x="7226" y="2918"/>
                    <a:pt x="9551" y="2918"/>
                  </a:cubicBezTo>
                  <a:cubicBezTo>
                    <a:pt x="12065" y="2918"/>
                    <a:pt x="14579" y="2884"/>
                    <a:pt x="17081" y="2745"/>
                  </a:cubicBezTo>
                  <a:cubicBezTo>
                    <a:pt x="17776" y="2711"/>
                    <a:pt x="18465" y="2700"/>
                    <a:pt x="19151" y="2700"/>
                  </a:cubicBezTo>
                  <a:cubicBezTo>
                    <a:pt x="20521" y="2700"/>
                    <a:pt x="21877" y="2745"/>
                    <a:pt x="23233" y="2745"/>
                  </a:cubicBezTo>
                  <a:lnTo>
                    <a:pt x="24554" y="2745"/>
                  </a:lnTo>
                  <a:cubicBezTo>
                    <a:pt x="23843" y="2237"/>
                    <a:pt x="23080" y="1729"/>
                    <a:pt x="22318" y="1220"/>
                  </a:cubicBezTo>
                  <a:cubicBezTo>
                    <a:pt x="21657" y="814"/>
                    <a:pt x="20996" y="407"/>
                    <a:pt x="20335"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4" name="Google Shape;15724;p45">
              <a:extLst>
                <a:ext uri="{FF2B5EF4-FFF2-40B4-BE49-F238E27FC236}">
                  <a16:creationId xmlns:a16="http://schemas.microsoft.com/office/drawing/2014/main" id="{5418D311-03FC-2F81-C394-85CBEC364187}"/>
                </a:ext>
              </a:extLst>
            </p:cNvPr>
            <p:cNvSpPr/>
            <p:nvPr/>
          </p:nvSpPr>
          <p:spPr>
            <a:xfrm>
              <a:off x="1068641" y="3163292"/>
              <a:ext cx="381538" cy="45788"/>
            </a:xfrm>
            <a:custGeom>
              <a:avLst/>
              <a:gdLst/>
              <a:ahLst/>
              <a:cxnLst/>
              <a:rect l="l" t="t" r="r" b="b"/>
              <a:pathLst>
                <a:path w="24148" h="2898" extrusionOk="0">
                  <a:moveTo>
                    <a:pt x="0" y="0"/>
                  </a:moveTo>
                  <a:lnTo>
                    <a:pt x="0" y="0"/>
                  </a:lnTo>
                  <a:cubicBezTo>
                    <a:pt x="1373" y="966"/>
                    <a:pt x="2745" y="1881"/>
                    <a:pt x="4118" y="2847"/>
                  </a:cubicBezTo>
                  <a:cubicBezTo>
                    <a:pt x="6812" y="2872"/>
                    <a:pt x="9506" y="2872"/>
                    <a:pt x="12207" y="2872"/>
                  </a:cubicBezTo>
                  <a:cubicBezTo>
                    <a:pt x="14908" y="2872"/>
                    <a:pt x="17615" y="2872"/>
                    <a:pt x="20334" y="2898"/>
                  </a:cubicBezTo>
                  <a:cubicBezTo>
                    <a:pt x="21605" y="2034"/>
                    <a:pt x="22876" y="1118"/>
                    <a:pt x="24147" y="203"/>
                  </a:cubicBezTo>
                  <a:cubicBezTo>
                    <a:pt x="22215" y="203"/>
                    <a:pt x="20334" y="153"/>
                    <a:pt x="18403" y="51"/>
                  </a:cubicBezTo>
                  <a:cubicBezTo>
                    <a:pt x="17742" y="17"/>
                    <a:pt x="17081" y="6"/>
                    <a:pt x="16420" y="6"/>
                  </a:cubicBezTo>
                  <a:cubicBezTo>
                    <a:pt x="15098" y="6"/>
                    <a:pt x="13777" y="51"/>
                    <a:pt x="12455" y="51"/>
                  </a:cubicBezTo>
                  <a:cubicBezTo>
                    <a:pt x="11545" y="29"/>
                    <a:pt x="10637" y="21"/>
                    <a:pt x="9731" y="21"/>
                  </a:cubicBezTo>
                  <a:cubicBezTo>
                    <a:pt x="7712" y="21"/>
                    <a:pt x="5699" y="59"/>
                    <a:pt x="3681" y="59"/>
                  </a:cubicBezTo>
                  <a:cubicBezTo>
                    <a:pt x="2457" y="59"/>
                    <a:pt x="1231" y="45"/>
                    <a:pt x="0" y="0"/>
                  </a:cubicBezTo>
                  <a:close/>
                </a:path>
              </a:pathLst>
            </a:custGeom>
            <a:solidFill>
              <a:srgbClr val="0756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5" name="Google Shape;15725;p45">
              <a:extLst>
                <a:ext uri="{FF2B5EF4-FFF2-40B4-BE49-F238E27FC236}">
                  <a16:creationId xmlns:a16="http://schemas.microsoft.com/office/drawing/2014/main" id="{7C749BA0-F8AF-A782-3591-A1262C69B951}"/>
                </a:ext>
              </a:extLst>
            </p:cNvPr>
            <p:cNvSpPr/>
            <p:nvPr/>
          </p:nvSpPr>
          <p:spPr>
            <a:xfrm>
              <a:off x="1329673" y="2446825"/>
              <a:ext cx="424925" cy="920492"/>
            </a:xfrm>
            <a:custGeom>
              <a:avLst/>
              <a:gdLst/>
              <a:ahLst/>
              <a:cxnLst/>
              <a:rect l="l" t="t" r="r" b="b"/>
              <a:pathLst>
                <a:path w="26894" h="58259" extrusionOk="0">
                  <a:moveTo>
                    <a:pt x="5084" y="0"/>
                  </a:moveTo>
                  <a:cubicBezTo>
                    <a:pt x="4271" y="559"/>
                    <a:pt x="3407" y="1068"/>
                    <a:pt x="2593" y="1627"/>
                  </a:cubicBezTo>
                  <a:cubicBezTo>
                    <a:pt x="4424" y="2542"/>
                    <a:pt x="6152" y="3559"/>
                    <a:pt x="7880" y="4677"/>
                  </a:cubicBezTo>
                  <a:cubicBezTo>
                    <a:pt x="10880" y="6609"/>
                    <a:pt x="13574" y="8947"/>
                    <a:pt x="15963" y="11591"/>
                  </a:cubicBezTo>
                  <a:cubicBezTo>
                    <a:pt x="19471" y="15658"/>
                    <a:pt x="22165" y="20182"/>
                    <a:pt x="22775" y="25672"/>
                  </a:cubicBezTo>
                  <a:cubicBezTo>
                    <a:pt x="22775" y="25978"/>
                    <a:pt x="22928" y="26283"/>
                    <a:pt x="22928" y="26588"/>
                  </a:cubicBezTo>
                  <a:cubicBezTo>
                    <a:pt x="22928" y="27147"/>
                    <a:pt x="22928" y="27706"/>
                    <a:pt x="22928" y="28316"/>
                  </a:cubicBezTo>
                  <a:cubicBezTo>
                    <a:pt x="22928" y="31620"/>
                    <a:pt x="21911" y="34874"/>
                    <a:pt x="20081" y="37670"/>
                  </a:cubicBezTo>
                  <a:cubicBezTo>
                    <a:pt x="18505" y="40364"/>
                    <a:pt x="16573" y="42855"/>
                    <a:pt x="14438" y="45143"/>
                  </a:cubicBezTo>
                  <a:cubicBezTo>
                    <a:pt x="11439" y="48091"/>
                    <a:pt x="8135" y="50786"/>
                    <a:pt x="4627" y="53124"/>
                  </a:cubicBezTo>
                  <a:cubicBezTo>
                    <a:pt x="3102" y="54141"/>
                    <a:pt x="1577" y="55157"/>
                    <a:pt x="1" y="56123"/>
                  </a:cubicBezTo>
                  <a:cubicBezTo>
                    <a:pt x="306" y="56327"/>
                    <a:pt x="560" y="56479"/>
                    <a:pt x="865" y="56632"/>
                  </a:cubicBezTo>
                  <a:cubicBezTo>
                    <a:pt x="1831" y="57191"/>
                    <a:pt x="2746" y="57699"/>
                    <a:pt x="3712" y="58258"/>
                  </a:cubicBezTo>
                  <a:cubicBezTo>
                    <a:pt x="4373" y="57903"/>
                    <a:pt x="5084" y="57547"/>
                    <a:pt x="5745" y="57191"/>
                  </a:cubicBezTo>
                  <a:cubicBezTo>
                    <a:pt x="10371" y="54954"/>
                    <a:pt x="14642" y="51955"/>
                    <a:pt x="18200" y="48244"/>
                  </a:cubicBezTo>
                  <a:cubicBezTo>
                    <a:pt x="20742" y="45600"/>
                    <a:pt x="22877" y="42652"/>
                    <a:pt x="24555" y="39398"/>
                  </a:cubicBezTo>
                  <a:cubicBezTo>
                    <a:pt x="26131" y="36196"/>
                    <a:pt x="26893" y="32637"/>
                    <a:pt x="26741" y="29079"/>
                  </a:cubicBezTo>
                  <a:cubicBezTo>
                    <a:pt x="26588" y="24554"/>
                    <a:pt x="25368" y="20131"/>
                    <a:pt x="23080" y="16268"/>
                  </a:cubicBezTo>
                  <a:cubicBezTo>
                    <a:pt x="20589" y="11693"/>
                    <a:pt x="16878" y="8083"/>
                    <a:pt x="12811" y="4881"/>
                  </a:cubicBezTo>
                  <a:cubicBezTo>
                    <a:pt x="10371" y="3050"/>
                    <a:pt x="7779" y="1373"/>
                    <a:pt x="5084"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6" name="Google Shape;15726;p45">
              <a:extLst>
                <a:ext uri="{FF2B5EF4-FFF2-40B4-BE49-F238E27FC236}">
                  <a16:creationId xmlns:a16="http://schemas.microsoft.com/office/drawing/2014/main" id="{148139C2-0208-7896-7B76-C567DEC45C44}"/>
                </a:ext>
              </a:extLst>
            </p:cNvPr>
            <p:cNvSpPr/>
            <p:nvPr/>
          </p:nvSpPr>
          <p:spPr>
            <a:xfrm>
              <a:off x="1255776" y="2482959"/>
              <a:ext cx="420896" cy="840987"/>
            </a:xfrm>
            <a:custGeom>
              <a:avLst/>
              <a:gdLst/>
              <a:ahLst/>
              <a:cxnLst/>
              <a:rect l="l" t="t" r="r" b="b"/>
              <a:pathLst>
                <a:path w="26639" h="53227" extrusionOk="0">
                  <a:moveTo>
                    <a:pt x="6152" y="1"/>
                  </a:moveTo>
                  <a:cubicBezTo>
                    <a:pt x="5898" y="153"/>
                    <a:pt x="5644" y="357"/>
                    <a:pt x="5389" y="509"/>
                  </a:cubicBezTo>
                  <a:cubicBezTo>
                    <a:pt x="3814" y="1424"/>
                    <a:pt x="2238" y="2288"/>
                    <a:pt x="662" y="3204"/>
                  </a:cubicBezTo>
                  <a:cubicBezTo>
                    <a:pt x="3356" y="4627"/>
                    <a:pt x="6050" y="6050"/>
                    <a:pt x="8643" y="7677"/>
                  </a:cubicBezTo>
                  <a:cubicBezTo>
                    <a:pt x="9304" y="8084"/>
                    <a:pt x="9965" y="8491"/>
                    <a:pt x="10626" y="8897"/>
                  </a:cubicBezTo>
                  <a:cubicBezTo>
                    <a:pt x="11388" y="9406"/>
                    <a:pt x="12151" y="9914"/>
                    <a:pt x="12862" y="10422"/>
                  </a:cubicBezTo>
                  <a:cubicBezTo>
                    <a:pt x="14591" y="11541"/>
                    <a:pt x="16167" y="12862"/>
                    <a:pt x="17539" y="14387"/>
                  </a:cubicBezTo>
                  <a:lnTo>
                    <a:pt x="17641" y="14489"/>
                  </a:lnTo>
                  <a:cubicBezTo>
                    <a:pt x="18454" y="15353"/>
                    <a:pt x="19166" y="16319"/>
                    <a:pt x="19776" y="17285"/>
                  </a:cubicBezTo>
                  <a:cubicBezTo>
                    <a:pt x="20691" y="18759"/>
                    <a:pt x="21454" y="20386"/>
                    <a:pt x="21962" y="22064"/>
                  </a:cubicBezTo>
                  <a:lnTo>
                    <a:pt x="22013" y="22216"/>
                  </a:lnTo>
                  <a:cubicBezTo>
                    <a:pt x="22267" y="23131"/>
                    <a:pt x="22420" y="23996"/>
                    <a:pt x="22572" y="24911"/>
                  </a:cubicBezTo>
                  <a:cubicBezTo>
                    <a:pt x="22826" y="26639"/>
                    <a:pt x="22725" y="28367"/>
                    <a:pt x="22318" y="30045"/>
                  </a:cubicBezTo>
                  <a:cubicBezTo>
                    <a:pt x="22165" y="30553"/>
                    <a:pt x="22013" y="31011"/>
                    <a:pt x="21860" y="31519"/>
                  </a:cubicBezTo>
                  <a:cubicBezTo>
                    <a:pt x="21657" y="31926"/>
                    <a:pt x="21505" y="32333"/>
                    <a:pt x="21301" y="32739"/>
                  </a:cubicBezTo>
                  <a:cubicBezTo>
                    <a:pt x="20590" y="34214"/>
                    <a:pt x="19725" y="35637"/>
                    <a:pt x="18709" y="36959"/>
                  </a:cubicBezTo>
                  <a:cubicBezTo>
                    <a:pt x="17997" y="37975"/>
                    <a:pt x="17183" y="38891"/>
                    <a:pt x="16319" y="39755"/>
                  </a:cubicBezTo>
                  <a:cubicBezTo>
                    <a:pt x="15455" y="40670"/>
                    <a:pt x="14540" y="41483"/>
                    <a:pt x="13523" y="42297"/>
                  </a:cubicBezTo>
                  <a:cubicBezTo>
                    <a:pt x="13117" y="42602"/>
                    <a:pt x="12710" y="42957"/>
                    <a:pt x="12303" y="43262"/>
                  </a:cubicBezTo>
                  <a:cubicBezTo>
                    <a:pt x="11032" y="44228"/>
                    <a:pt x="9761" y="45093"/>
                    <a:pt x="8490" y="45957"/>
                  </a:cubicBezTo>
                  <a:cubicBezTo>
                    <a:pt x="5745" y="47787"/>
                    <a:pt x="2899" y="49464"/>
                    <a:pt x="1" y="51040"/>
                  </a:cubicBezTo>
                  <a:cubicBezTo>
                    <a:pt x="1221" y="51803"/>
                    <a:pt x="2441" y="52515"/>
                    <a:pt x="3661" y="53226"/>
                  </a:cubicBezTo>
                  <a:cubicBezTo>
                    <a:pt x="6864" y="51193"/>
                    <a:pt x="10066" y="49058"/>
                    <a:pt x="13167" y="46770"/>
                  </a:cubicBezTo>
                  <a:cubicBezTo>
                    <a:pt x="17844" y="43212"/>
                    <a:pt x="21759" y="38687"/>
                    <a:pt x="24606" y="33502"/>
                  </a:cubicBezTo>
                  <a:cubicBezTo>
                    <a:pt x="25927" y="31214"/>
                    <a:pt x="26639" y="28571"/>
                    <a:pt x="26588" y="25927"/>
                  </a:cubicBezTo>
                  <a:cubicBezTo>
                    <a:pt x="26436" y="21911"/>
                    <a:pt x="25266" y="17997"/>
                    <a:pt x="23182" y="14642"/>
                  </a:cubicBezTo>
                  <a:cubicBezTo>
                    <a:pt x="19522" y="8694"/>
                    <a:pt x="14337" y="4474"/>
                    <a:pt x="8287" y="1119"/>
                  </a:cubicBezTo>
                  <a:cubicBezTo>
                    <a:pt x="7575" y="763"/>
                    <a:pt x="6864" y="357"/>
                    <a:pt x="6152"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7" name="Google Shape;15727;p45">
              <a:extLst>
                <a:ext uri="{FF2B5EF4-FFF2-40B4-BE49-F238E27FC236}">
                  <a16:creationId xmlns:a16="http://schemas.microsoft.com/office/drawing/2014/main" id="{0680F318-3A28-8BFD-84BB-5E92858AD726}"/>
                </a:ext>
              </a:extLst>
            </p:cNvPr>
            <p:cNvSpPr/>
            <p:nvPr/>
          </p:nvSpPr>
          <p:spPr>
            <a:xfrm>
              <a:off x="739322" y="2005057"/>
              <a:ext cx="522901" cy="449810"/>
            </a:xfrm>
            <a:custGeom>
              <a:avLst/>
              <a:gdLst/>
              <a:ahLst/>
              <a:cxnLst/>
              <a:rect l="l" t="t" r="r" b="b"/>
              <a:pathLst>
                <a:path w="33095" h="28469" extrusionOk="0">
                  <a:moveTo>
                    <a:pt x="864" y="0"/>
                  </a:moveTo>
                  <a:cubicBezTo>
                    <a:pt x="305" y="0"/>
                    <a:pt x="0" y="153"/>
                    <a:pt x="153" y="814"/>
                  </a:cubicBezTo>
                  <a:cubicBezTo>
                    <a:pt x="458" y="1830"/>
                    <a:pt x="661" y="2898"/>
                    <a:pt x="1017" y="3966"/>
                  </a:cubicBezTo>
                  <a:cubicBezTo>
                    <a:pt x="3305" y="11235"/>
                    <a:pt x="8083" y="16725"/>
                    <a:pt x="13777" y="21555"/>
                  </a:cubicBezTo>
                  <a:cubicBezTo>
                    <a:pt x="17030" y="24198"/>
                    <a:pt x="20487" y="26486"/>
                    <a:pt x="24198" y="28469"/>
                  </a:cubicBezTo>
                  <a:cubicBezTo>
                    <a:pt x="25723" y="27554"/>
                    <a:pt x="27198" y="26639"/>
                    <a:pt x="28723" y="25723"/>
                  </a:cubicBezTo>
                  <a:cubicBezTo>
                    <a:pt x="27757" y="25317"/>
                    <a:pt x="26842" y="24910"/>
                    <a:pt x="25876" y="24453"/>
                  </a:cubicBezTo>
                  <a:cubicBezTo>
                    <a:pt x="21555" y="22368"/>
                    <a:pt x="17335" y="20081"/>
                    <a:pt x="13675" y="16827"/>
                  </a:cubicBezTo>
                  <a:cubicBezTo>
                    <a:pt x="10218" y="13828"/>
                    <a:pt x="7524" y="10117"/>
                    <a:pt x="5796" y="5847"/>
                  </a:cubicBezTo>
                  <a:cubicBezTo>
                    <a:pt x="5236" y="4321"/>
                    <a:pt x="4830" y="2746"/>
                    <a:pt x="4626" y="1170"/>
                  </a:cubicBezTo>
                  <a:cubicBezTo>
                    <a:pt x="4575" y="814"/>
                    <a:pt x="4423" y="305"/>
                    <a:pt x="4982" y="204"/>
                  </a:cubicBezTo>
                  <a:cubicBezTo>
                    <a:pt x="5036" y="195"/>
                    <a:pt x="5086" y="192"/>
                    <a:pt x="5131" y="192"/>
                  </a:cubicBezTo>
                  <a:cubicBezTo>
                    <a:pt x="5651" y="192"/>
                    <a:pt x="5698" y="690"/>
                    <a:pt x="5745" y="1017"/>
                  </a:cubicBezTo>
                  <a:cubicBezTo>
                    <a:pt x="6101" y="3559"/>
                    <a:pt x="6914" y="6050"/>
                    <a:pt x="8185" y="8287"/>
                  </a:cubicBezTo>
                  <a:cubicBezTo>
                    <a:pt x="9761" y="11235"/>
                    <a:pt x="11896" y="13879"/>
                    <a:pt x="14489" y="16115"/>
                  </a:cubicBezTo>
                  <a:cubicBezTo>
                    <a:pt x="18810" y="19826"/>
                    <a:pt x="23893" y="22368"/>
                    <a:pt x="29078" y="24656"/>
                  </a:cubicBezTo>
                  <a:cubicBezTo>
                    <a:pt x="29333" y="24758"/>
                    <a:pt x="29638" y="24910"/>
                    <a:pt x="29943" y="25012"/>
                  </a:cubicBezTo>
                  <a:cubicBezTo>
                    <a:pt x="30248" y="24859"/>
                    <a:pt x="30502" y="24656"/>
                    <a:pt x="30807" y="24503"/>
                  </a:cubicBezTo>
                  <a:cubicBezTo>
                    <a:pt x="31569" y="24046"/>
                    <a:pt x="32332" y="23588"/>
                    <a:pt x="33095" y="23131"/>
                  </a:cubicBezTo>
                  <a:cubicBezTo>
                    <a:pt x="30756" y="21911"/>
                    <a:pt x="28468" y="20640"/>
                    <a:pt x="26181" y="19267"/>
                  </a:cubicBezTo>
                  <a:cubicBezTo>
                    <a:pt x="25317" y="18708"/>
                    <a:pt x="24452" y="18149"/>
                    <a:pt x="23588" y="17539"/>
                  </a:cubicBezTo>
                  <a:cubicBezTo>
                    <a:pt x="22266" y="16675"/>
                    <a:pt x="20945" y="15709"/>
                    <a:pt x="19725" y="14692"/>
                  </a:cubicBezTo>
                  <a:cubicBezTo>
                    <a:pt x="17996" y="13319"/>
                    <a:pt x="16420" y="11794"/>
                    <a:pt x="14997" y="10117"/>
                  </a:cubicBezTo>
                  <a:cubicBezTo>
                    <a:pt x="14641" y="9710"/>
                    <a:pt x="14336" y="9303"/>
                    <a:pt x="14031" y="8897"/>
                  </a:cubicBezTo>
                  <a:cubicBezTo>
                    <a:pt x="13624" y="8388"/>
                    <a:pt x="13218" y="7829"/>
                    <a:pt x="12862" y="7321"/>
                  </a:cubicBezTo>
                  <a:cubicBezTo>
                    <a:pt x="12201" y="6253"/>
                    <a:pt x="11591" y="5135"/>
                    <a:pt x="11184" y="3966"/>
                  </a:cubicBezTo>
                  <a:cubicBezTo>
                    <a:pt x="10828" y="3051"/>
                    <a:pt x="10625" y="2135"/>
                    <a:pt x="10523" y="1170"/>
                  </a:cubicBezTo>
                  <a:cubicBezTo>
                    <a:pt x="10472" y="966"/>
                    <a:pt x="10472" y="814"/>
                    <a:pt x="10422" y="661"/>
                  </a:cubicBezTo>
                  <a:cubicBezTo>
                    <a:pt x="10422" y="102"/>
                    <a:pt x="10015" y="0"/>
                    <a:pt x="9557" y="0"/>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8" name="Google Shape;15728;p45">
              <a:extLst>
                <a:ext uri="{FF2B5EF4-FFF2-40B4-BE49-F238E27FC236}">
                  <a16:creationId xmlns:a16="http://schemas.microsoft.com/office/drawing/2014/main" id="{6555DA65-8852-4B49-6CF0-EE3765891792}"/>
                </a:ext>
              </a:extLst>
            </p:cNvPr>
            <p:cNvSpPr/>
            <p:nvPr/>
          </p:nvSpPr>
          <p:spPr>
            <a:xfrm>
              <a:off x="723427" y="3372120"/>
              <a:ext cx="523533" cy="454345"/>
            </a:xfrm>
            <a:custGeom>
              <a:avLst/>
              <a:gdLst/>
              <a:ahLst/>
              <a:cxnLst/>
              <a:rect l="l" t="t" r="r" b="b"/>
              <a:pathLst>
                <a:path w="33135" h="28756" extrusionOk="0">
                  <a:moveTo>
                    <a:pt x="23933" y="0"/>
                  </a:moveTo>
                  <a:cubicBezTo>
                    <a:pt x="23527" y="204"/>
                    <a:pt x="23120" y="407"/>
                    <a:pt x="22764" y="610"/>
                  </a:cubicBezTo>
                  <a:cubicBezTo>
                    <a:pt x="19307" y="2593"/>
                    <a:pt x="16105" y="4881"/>
                    <a:pt x="13054" y="7423"/>
                  </a:cubicBezTo>
                  <a:cubicBezTo>
                    <a:pt x="10665" y="9507"/>
                    <a:pt x="8377" y="11744"/>
                    <a:pt x="6242" y="14133"/>
                  </a:cubicBezTo>
                  <a:cubicBezTo>
                    <a:pt x="3599" y="17031"/>
                    <a:pt x="2125" y="20589"/>
                    <a:pt x="1057" y="24249"/>
                  </a:cubicBezTo>
                  <a:cubicBezTo>
                    <a:pt x="701" y="25317"/>
                    <a:pt x="447" y="26435"/>
                    <a:pt x="244" y="27503"/>
                  </a:cubicBezTo>
                  <a:cubicBezTo>
                    <a:pt x="146" y="27846"/>
                    <a:pt x="1" y="28471"/>
                    <a:pt x="535" y="28471"/>
                  </a:cubicBezTo>
                  <a:cubicBezTo>
                    <a:pt x="556" y="28471"/>
                    <a:pt x="577" y="28471"/>
                    <a:pt x="600" y="28469"/>
                  </a:cubicBezTo>
                  <a:cubicBezTo>
                    <a:pt x="852" y="28469"/>
                    <a:pt x="2231" y="28617"/>
                    <a:pt x="3831" y="28700"/>
                  </a:cubicBezTo>
                  <a:lnTo>
                    <a:pt x="3831" y="28700"/>
                  </a:lnTo>
                  <a:cubicBezTo>
                    <a:pt x="3791" y="28695"/>
                    <a:pt x="3747" y="28686"/>
                    <a:pt x="3701" y="28672"/>
                  </a:cubicBezTo>
                  <a:cubicBezTo>
                    <a:pt x="3243" y="28520"/>
                    <a:pt x="3243" y="28164"/>
                    <a:pt x="3345" y="27757"/>
                  </a:cubicBezTo>
                  <a:cubicBezTo>
                    <a:pt x="4209" y="23944"/>
                    <a:pt x="5480" y="20335"/>
                    <a:pt x="8022" y="17234"/>
                  </a:cubicBezTo>
                  <a:cubicBezTo>
                    <a:pt x="9547" y="15302"/>
                    <a:pt x="11529" y="13879"/>
                    <a:pt x="13512" y="12404"/>
                  </a:cubicBezTo>
                  <a:cubicBezTo>
                    <a:pt x="18392" y="8744"/>
                    <a:pt x="23577" y="5592"/>
                    <a:pt x="28763" y="2390"/>
                  </a:cubicBezTo>
                  <a:cubicBezTo>
                    <a:pt x="27136" y="1627"/>
                    <a:pt x="25509" y="814"/>
                    <a:pt x="23933" y="0"/>
                  </a:cubicBezTo>
                  <a:close/>
                  <a:moveTo>
                    <a:pt x="29881" y="2898"/>
                  </a:moveTo>
                  <a:cubicBezTo>
                    <a:pt x="25763" y="5491"/>
                    <a:pt x="21646" y="8083"/>
                    <a:pt x="17630" y="10829"/>
                  </a:cubicBezTo>
                  <a:cubicBezTo>
                    <a:pt x="14884" y="12709"/>
                    <a:pt x="12088" y="14590"/>
                    <a:pt x="9750" y="16980"/>
                  </a:cubicBezTo>
                  <a:cubicBezTo>
                    <a:pt x="7666" y="19166"/>
                    <a:pt x="6141" y="21860"/>
                    <a:pt x="5327" y="24758"/>
                  </a:cubicBezTo>
                  <a:cubicBezTo>
                    <a:pt x="4971" y="25876"/>
                    <a:pt x="4717" y="26994"/>
                    <a:pt x="4412" y="28062"/>
                  </a:cubicBezTo>
                  <a:cubicBezTo>
                    <a:pt x="4327" y="28361"/>
                    <a:pt x="4242" y="28695"/>
                    <a:pt x="3916" y="28705"/>
                  </a:cubicBezTo>
                  <a:lnTo>
                    <a:pt x="3916" y="28705"/>
                  </a:lnTo>
                  <a:cubicBezTo>
                    <a:pt x="3887" y="28703"/>
                    <a:pt x="3859" y="28702"/>
                    <a:pt x="3831" y="28700"/>
                  </a:cubicBezTo>
                  <a:lnTo>
                    <a:pt x="3831" y="28700"/>
                  </a:lnTo>
                  <a:cubicBezTo>
                    <a:pt x="3856" y="28703"/>
                    <a:pt x="3879" y="28705"/>
                    <a:pt x="3901" y="28705"/>
                  </a:cubicBezTo>
                  <a:cubicBezTo>
                    <a:pt x="3906" y="28705"/>
                    <a:pt x="3911" y="28705"/>
                    <a:pt x="3916" y="28705"/>
                  </a:cubicBezTo>
                  <a:lnTo>
                    <a:pt x="3916" y="28705"/>
                  </a:lnTo>
                  <a:cubicBezTo>
                    <a:pt x="4516" y="28735"/>
                    <a:pt x="5145" y="28756"/>
                    <a:pt x="5755" y="28756"/>
                  </a:cubicBezTo>
                  <a:cubicBezTo>
                    <a:pt x="7428" y="28756"/>
                    <a:pt x="8963" y="28601"/>
                    <a:pt x="9394" y="28062"/>
                  </a:cubicBezTo>
                  <a:cubicBezTo>
                    <a:pt x="9445" y="27960"/>
                    <a:pt x="9496" y="27909"/>
                    <a:pt x="9496" y="27808"/>
                  </a:cubicBezTo>
                  <a:cubicBezTo>
                    <a:pt x="9699" y="26944"/>
                    <a:pt x="9953" y="26079"/>
                    <a:pt x="10208" y="25215"/>
                  </a:cubicBezTo>
                  <a:cubicBezTo>
                    <a:pt x="10716" y="23639"/>
                    <a:pt x="11377" y="22165"/>
                    <a:pt x="12292" y="20792"/>
                  </a:cubicBezTo>
                  <a:lnTo>
                    <a:pt x="12394" y="20640"/>
                  </a:lnTo>
                  <a:cubicBezTo>
                    <a:pt x="13105" y="19623"/>
                    <a:pt x="13868" y="18657"/>
                    <a:pt x="14681" y="17793"/>
                  </a:cubicBezTo>
                  <a:cubicBezTo>
                    <a:pt x="16511" y="15912"/>
                    <a:pt x="18545" y="14285"/>
                    <a:pt x="20731" y="12811"/>
                  </a:cubicBezTo>
                  <a:cubicBezTo>
                    <a:pt x="20985" y="12659"/>
                    <a:pt x="21239" y="12455"/>
                    <a:pt x="21544" y="12252"/>
                  </a:cubicBezTo>
                  <a:cubicBezTo>
                    <a:pt x="22713" y="11540"/>
                    <a:pt x="23882" y="10778"/>
                    <a:pt x="25001" y="10015"/>
                  </a:cubicBezTo>
                  <a:cubicBezTo>
                    <a:pt x="27390" y="8439"/>
                    <a:pt x="29830" y="6863"/>
                    <a:pt x="32169" y="5287"/>
                  </a:cubicBezTo>
                  <a:cubicBezTo>
                    <a:pt x="32525" y="5084"/>
                    <a:pt x="32830" y="4881"/>
                    <a:pt x="33135" y="4677"/>
                  </a:cubicBezTo>
                  <a:cubicBezTo>
                    <a:pt x="32118" y="4017"/>
                    <a:pt x="31000" y="3457"/>
                    <a:pt x="29881" y="2898"/>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9" name="Google Shape;15729;p45">
              <a:extLst>
                <a:ext uri="{FF2B5EF4-FFF2-40B4-BE49-F238E27FC236}">
                  <a16:creationId xmlns:a16="http://schemas.microsoft.com/office/drawing/2014/main" id="{74542D71-38D4-DB96-4F9B-9EA149637B9E}"/>
                </a:ext>
              </a:extLst>
            </p:cNvPr>
            <p:cNvSpPr/>
            <p:nvPr/>
          </p:nvSpPr>
          <p:spPr>
            <a:xfrm>
              <a:off x="809189" y="2008075"/>
              <a:ext cx="403232" cy="403421"/>
            </a:xfrm>
            <a:custGeom>
              <a:avLst/>
              <a:gdLst/>
              <a:ahLst/>
              <a:cxnLst/>
              <a:rect l="l" t="t" r="r" b="b"/>
              <a:pathLst>
                <a:path w="25521" h="25533" extrusionOk="0">
                  <a:moveTo>
                    <a:pt x="709" y="1"/>
                  </a:moveTo>
                  <a:cubicBezTo>
                    <a:pt x="664" y="1"/>
                    <a:pt x="614" y="4"/>
                    <a:pt x="560" y="13"/>
                  </a:cubicBezTo>
                  <a:cubicBezTo>
                    <a:pt x="1" y="114"/>
                    <a:pt x="153" y="623"/>
                    <a:pt x="204" y="979"/>
                  </a:cubicBezTo>
                  <a:cubicBezTo>
                    <a:pt x="408" y="2555"/>
                    <a:pt x="814" y="4130"/>
                    <a:pt x="1374" y="5656"/>
                  </a:cubicBezTo>
                  <a:cubicBezTo>
                    <a:pt x="3102" y="9926"/>
                    <a:pt x="5796" y="13637"/>
                    <a:pt x="9253" y="16636"/>
                  </a:cubicBezTo>
                  <a:cubicBezTo>
                    <a:pt x="12913" y="19890"/>
                    <a:pt x="17133" y="22177"/>
                    <a:pt x="21454" y="24262"/>
                  </a:cubicBezTo>
                  <a:cubicBezTo>
                    <a:pt x="22420" y="24719"/>
                    <a:pt x="23335" y="25126"/>
                    <a:pt x="24301" y="25532"/>
                  </a:cubicBezTo>
                  <a:cubicBezTo>
                    <a:pt x="24707" y="25278"/>
                    <a:pt x="25114" y="25075"/>
                    <a:pt x="25521" y="24821"/>
                  </a:cubicBezTo>
                  <a:cubicBezTo>
                    <a:pt x="25216" y="24719"/>
                    <a:pt x="24911" y="24567"/>
                    <a:pt x="24656" y="24465"/>
                  </a:cubicBezTo>
                  <a:cubicBezTo>
                    <a:pt x="19471" y="22177"/>
                    <a:pt x="14388" y="19635"/>
                    <a:pt x="10067" y="15924"/>
                  </a:cubicBezTo>
                  <a:cubicBezTo>
                    <a:pt x="7474" y="13688"/>
                    <a:pt x="5339" y="11044"/>
                    <a:pt x="3763" y="8096"/>
                  </a:cubicBezTo>
                  <a:cubicBezTo>
                    <a:pt x="2492" y="5859"/>
                    <a:pt x="1679" y="3368"/>
                    <a:pt x="1323" y="826"/>
                  </a:cubicBezTo>
                  <a:cubicBezTo>
                    <a:pt x="1276" y="499"/>
                    <a:pt x="1229" y="1"/>
                    <a:pt x="709" y="1"/>
                  </a:cubicBezTo>
                  <a:close/>
                </a:path>
              </a:pathLst>
            </a:custGeom>
            <a:solidFill>
              <a:srgbClr val="CA2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0" name="Google Shape;15730;p45">
              <a:extLst>
                <a:ext uri="{FF2B5EF4-FFF2-40B4-BE49-F238E27FC236}">
                  <a16:creationId xmlns:a16="http://schemas.microsoft.com/office/drawing/2014/main" id="{76DFA772-9BEE-4840-44C3-BB64FBCC470A}"/>
                </a:ext>
              </a:extLst>
            </p:cNvPr>
            <p:cNvSpPr/>
            <p:nvPr/>
          </p:nvSpPr>
          <p:spPr>
            <a:xfrm>
              <a:off x="1313620" y="2472531"/>
              <a:ext cx="378315" cy="861053"/>
            </a:xfrm>
            <a:custGeom>
              <a:avLst/>
              <a:gdLst/>
              <a:ahLst/>
              <a:cxnLst/>
              <a:rect l="l" t="t" r="r" b="b"/>
              <a:pathLst>
                <a:path w="23944" h="54497" extrusionOk="0">
                  <a:moveTo>
                    <a:pt x="3609" y="0"/>
                  </a:moveTo>
                  <a:cubicBezTo>
                    <a:pt x="3254" y="203"/>
                    <a:pt x="2847" y="458"/>
                    <a:pt x="2491" y="661"/>
                  </a:cubicBezTo>
                  <a:cubicBezTo>
                    <a:pt x="3203" y="1017"/>
                    <a:pt x="3914" y="1423"/>
                    <a:pt x="4626" y="1779"/>
                  </a:cubicBezTo>
                  <a:cubicBezTo>
                    <a:pt x="10676" y="5134"/>
                    <a:pt x="15861" y="9354"/>
                    <a:pt x="19521" y="15302"/>
                  </a:cubicBezTo>
                  <a:cubicBezTo>
                    <a:pt x="21605" y="18657"/>
                    <a:pt x="22775" y="22571"/>
                    <a:pt x="22927" y="26587"/>
                  </a:cubicBezTo>
                  <a:cubicBezTo>
                    <a:pt x="22978" y="29231"/>
                    <a:pt x="22266" y="31874"/>
                    <a:pt x="20945" y="34162"/>
                  </a:cubicBezTo>
                  <a:cubicBezTo>
                    <a:pt x="18098" y="39347"/>
                    <a:pt x="14183" y="43821"/>
                    <a:pt x="9506" y="47379"/>
                  </a:cubicBezTo>
                  <a:cubicBezTo>
                    <a:pt x="6405" y="49718"/>
                    <a:pt x="3203" y="51853"/>
                    <a:pt x="0" y="53886"/>
                  </a:cubicBezTo>
                  <a:cubicBezTo>
                    <a:pt x="356" y="54090"/>
                    <a:pt x="661" y="54293"/>
                    <a:pt x="1017" y="54496"/>
                  </a:cubicBezTo>
                  <a:cubicBezTo>
                    <a:pt x="2593" y="53530"/>
                    <a:pt x="4118" y="52514"/>
                    <a:pt x="5643" y="51497"/>
                  </a:cubicBezTo>
                  <a:cubicBezTo>
                    <a:pt x="9151" y="49159"/>
                    <a:pt x="12455" y="46464"/>
                    <a:pt x="15454" y="43516"/>
                  </a:cubicBezTo>
                  <a:cubicBezTo>
                    <a:pt x="17589" y="41228"/>
                    <a:pt x="19521" y="38737"/>
                    <a:pt x="21097" y="36043"/>
                  </a:cubicBezTo>
                  <a:cubicBezTo>
                    <a:pt x="22927" y="33247"/>
                    <a:pt x="23944" y="29993"/>
                    <a:pt x="23944" y="26689"/>
                  </a:cubicBezTo>
                  <a:cubicBezTo>
                    <a:pt x="23944" y="26079"/>
                    <a:pt x="23944" y="25520"/>
                    <a:pt x="23944" y="24961"/>
                  </a:cubicBezTo>
                  <a:cubicBezTo>
                    <a:pt x="23944" y="24656"/>
                    <a:pt x="23791" y="24351"/>
                    <a:pt x="23791" y="24045"/>
                  </a:cubicBezTo>
                  <a:cubicBezTo>
                    <a:pt x="23181" y="18555"/>
                    <a:pt x="20487" y="14031"/>
                    <a:pt x="16979" y="9964"/>
                  </a:cubicBezTo>
                  <a:cubicBezTo>
                    <a:pt x="14590" y="7320"/>
                    <a:pt x="11896" y="4982"/>
                    <a:pt x="8896" y="3050"/>
                  </a:cubicBezTo>
                  <a:cubicBezTo>
                    <a:pt x="7168" y="1932"/>
                    <a:pt x="5440" y="915"/>
                    <a:pt x="3609" y="0"/>
                  </a:cubicBezTo>
                  <a:close/>
                </a:path>
              </a:pathLst>
            </a:custGeom>
            <a:solidFill>
              <a:srgbClr val="CA2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1" name="Google Shape;15731;p45">
              <a:extLst>
                <a:ext uri="{FF2B5EF4-FFF2-40B4-BE49-F238E27FC236}">
                  <a16:creationId xmlns:a16="http://schemas.microsoft.com/office/drawing/2014/main" id="{C343B16D-43D9-5DED-9C21-2292E112C327}"/>
                </a:ext>
              </a:extLst>
            </p:cNvPr>
            <p:cNvSpPr/>
            <p:nvPr/>
          </p:nvSpPr>
          <p:spPr>
            <a:xfrm>
              <a:off x="774666" y="3409866"/>
              <a:ext cx="420896" cy="415793"/>
            </a:xfrm>
            <a:custGeom>
              <a:avLst/>
              <a:gdLst/>
              <a:ahLst/>
              <a:cxnLst/>
              <a:rect l="l" t="t" r="r" b="b"/>
              <a:pathLst>
                <a:path w="26639" h="26316" extrusionOk="0">
                  <a:moveTo>
                    <a:pt x="25520" y="1"/>
                  </a:moveTo>
                  <a:cubicBezTo>
                    <a:pt x="20334" y="3203"/>
                    <a:pt x="15149" y="6355"/>
                    <a:pt x="10269" y="10015"/>
                  </a:cubicBezTo>
                  <a:cubicBezTo>
                    <a:pt x="8286" y="11490"/>
                    <a:pt x="6304" y="12913"/>
                    <a:pt x="4779" y="14845"/>
                  </a:cubicBezTo>
                  <a:cubicBezTo>
                    <a:pt x="2237" y="17946"/>
                    <a:pt x="966" y="21555"/>
                    <a:pt x="102" y="25368"/>
                  </a:cubicBezTo>
                  <a:cubicBezTo>
                    <a:pt x="0" y="25775"/>
                    <a:pt x="0" y="26131"/>
                    <a:pt x="458" y="26283"/>
                  </a:cubicBezTo>
                  <a:cubicBezTo>
                    <a:pt x="533" y="26306"/>
                    <a:pt x="599" y="26316"/>
                    <a:pt x="658" y="26316"/>
                  </a:cubicBezTo>
                  <a:cubicBezTo>
                    <a:pt x="996" y="26316"/>
                    <a:pt x="1083" y="25976"/>
                    <a:pt x="1169" y="25673"/>
                  </a:cubicBezTo>
                  <a:cubicBezTo>
                    <a:pt x="1474" y="24605"/>
                    <a:pt x="1728" y="23487"/>
                    <a:pt x="2084" y="22369"/>
                  </a:cubicBezTo>
                  <a:cubicBezTo>
                    <a:pt x="2898" y="19471"/>
                    <a:pt x="4423" y="16777"/>
                    <a:pt x="6507" y="14591"/>
                  </a:cubicBezTo>
                  <a:cubicBezTo>
                    <a:pt x="8845" y="12201"/>
                    <a:pt x="11641" y="10320"/>
                    <a:pt x="14387" y="8440"/>
                  </a:cubicBezTo>
                  <a:cubicBezTo>
                    <a:pt x="18403" y="5694"/>
                    <a:pt x="22520" y="3102"/>
                    <a:pt x="26638" y="509"/>
                  </a:cubicBezTo>
                  <a:cubicBezTo>
                    <a:pt x="26587" y="458"/>
                    <a:pt x="26486" y="458"/>
                    <a:pt x="26435" y="407"/>
                  </a:cubicBezTo>
                  <a:cubicBezTo>
                    <a:pt x="26130" y="255"/>
                    <a:pt x="25825" y="102"/>
                    <a:pt x="25520" y="1"/>
                  </a:cubicBezTo>
                  <a:close/>
                </a:path>
              </a:pathLst>
            </a:custGeom>
            <a:solidFill>
              <a:srgbClr val="CA2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2" name="Google Shape;15732;p45">
              <a:extLst>
                <a:ext uri="{FF2B5EF4-FFF2-40B4-BE49-F238E27FC236}">
                  <a16:creationId xmlns:a16="http://schemas.microsoft.com/office/drawing/2014/main" id="{C9F383D7-F22E-17B8-F06E-4F73B09807DE}"/>
                </a:ext>
              </a:extLst>
            </p:cNvPr>
            <p:cNvSpPr/>
            <p:nvPr/>
          </p:nvSpPr>
          <p:spPr>
            <a:xfrm>
              <a:off x="835702" y="2019514"/>
              <a:ext cx="928408" cy="1786443"/>
            </a:xfrm>
            <a:custGeom>
              <a:avLst/>
              <a:gdLst/>
              <a:ahLst/>
              <a:cxnLst/>
              <a:rect l="l" t="t" r="r" b="b"/>
              <a:pathLst>
                <a:path w="58760" h="113066" extrusionOk="0">
                  <a:moveTo>
                    <a:pt x="54802" y="0"/>
                  </a:moveTo>
                  <a:cubicBezTo>
                    <a:pt x="54802" y="102"/>
                    <a:pt x="54802" y="153"/>
                    <a:pt x="54802" y="255"/>
                  </a:cubicBezTo>
                  <a:cubicBezTo>
                    <a:pt x="54497" y="2085"/>
                    <a:pt x="53734" y="3813"/>
                    <a:pt x="52667" y="5338"/>
                  </a:cubicBezTo>
                  <a:cubicBezTo>
                    <a:pt x="50583" y="8592"/>
                    <a:pt x="48142" y="11591"/>
                    <a:pt x="45397" y="14336"/>
                  </a:cubicBezTo>
                  <a:cubicBezTo>
                    <a:pt x="42296" y="17234"/>
                    <a:pt x="38992" y="19877"/>
                    <a:pt x="35535" y="22317"/>
                  </a:cubicBezTo>
                  <a:cubicBezTo>
                    <a:pt x="30350" y="26029"/>
                    <a:pt x="24809" y="29028"/>
                    <a:pt x="19420" y="32383"/>
                  </a:cubicBezTo>
                  <a:cubicBezTo>
                    <a:pt x="16116" y="34467"/>
                    <a:pt x="12964" y="36806"/>
                    <a:pt x="10015" y="39348"/>
                  </a:cubicBezTo>
                  <a:cubicBezTo>
                    <a:pt x="6914" y="42042"/>
                    <a:pt x="4423" y="45346"/>
                    <a:pt x="2695" y="49006"/>
                  </a:cubicBezTo>
                  <a:cubicBezTo>
                    <a:pt x="814" y="52768"/>
                    <a:pt x="1" y="56937"/>
                    <a:pt x="407" y="61105"/>
                  </a:cubicBezTo>
                  <a:cubicBezTo>
                    <a:pt x="814" y="65071"/>
                    <a:pt x="2441" y="68782"/>
                    <a:pt x="4982" y="71781"/>
                  </a:cubicBezTo>
                  <a:cubicBezTo>
                    <a:pt x="7016" y="74221"/>
                    <a:pt x="9710" y="75746"/>
                    <a:pt x="12405" y="77271"/>
                  </a:cubicBezTo>
                  <a:cubicBezTo>
                    <a:pt x="16522" y="79610"/>
                    <a:pt x="20742" y="81897"/>
                    <a:pt x="24910" y="84134"/>
                  </a:cubicBezTo>
                  <a:cubicBezTo>
                    <a:pt x="26791" y="85151"/>
                    <a:pt x="28723" y="85964"/>
                    <a:pt x="30604" y="86930"/>
                  </a:cubicBezTo>
                  <a:cubicBezTo>
                    <a:pt x="35586" y="89574"/>
                    <a:pt x="40466" y="92421"/>
                    <a:pt x="44635" y="96233"/>
                  </a:cubicBezTo>
                  <a:cubicBezTo>
                    <a:pt x="48702" y="99995"/>
                    <a:pt x="52158" y="104265"/>
                    <a:pt x="54243" y="109451"/>
                  </a:cubicBezTo>
                  <a:cubicBezTo>
                    <a:pt x="54649" y="110366"/>
                    <a:pt x="54853" y="111332"/>
                    <a:pt x="54904" y="112348"/>
                  </a:cubicBezTo>
                  <a:cubicBezTo>
                    <a:pt x="54904" y="112602"/>
                    <a:pt x="55107" y="112958"/>
                    <a:pt x="54700" y="113060"/>
                  </a:cubicBezTo>
                  <a:cubicBezTo>
                    <a:pt x="55243" y="113060"/>
                    <a:pt x="56056" y="113037"/>
                    <a:pt x="56794" y="113037"/>
                  </a:cubicBezTo>
                  <a:cubicBezTo>
                    <a:pt x="57163" y="113037"/>
                    <a:pt x="57513" y="113043"/>
                    <a:pt x="57801" y="113060"/>
                  </a:cubicBezTo>
                  <a:cubicBezTo>
                    <a:pt x="57855" y="113064"/>
                    <a:pt x="57907" y="113065"/>
                    <a:pt x="57955" y="113065"/>
                  </a:cubicBezTo>
                  <a:cubicBezTo>
                    <a:pt x="58591" y="113065"/>
                    <a:pt x="58760" y="112755"/>
                    <a:pt x="58665" y="112094"/>
                  </a:cubicBezTo>
                  <a:cubicBezTo>
                    <a:pt x="58462" y="110772"/>
                    <a:pt x="58157" y="109552"/>
                    <a:pt x="57750" y="108281"/>
                  </a:cubicBezTo>
                  <a:cubicBezTo>
                    <a:pt x="56734" y="104418"/>
                    <a:pt x="54802" y="100808"/>
                    <a:pt x="52158" y="97758"/>
                  </a:cubicBezTo>
                  <a:cubicBezTo>
                    <a:pt x="49464" y="94861"/>
                    <a:pt x="46414" y="92319"/>
                    <a:pt x="43059" y="90184"/>
                  </a:cubicBezTo>
                  <a:cubicBezTo>
                    <a:pt x="40466" y="88404"/>
                    <a:pt x="37721" y="86829"/>
                    <a:pt x="34976" y="85253"/>
                  </a:cubicBezTo>
                  <a:cubicBezTo>
                    <a:pt x="34010" y="84744"/>
                    <a:pt x="33095" y="84185"/>
                    <a:pt x="32129" y="83677"/>
                  </a:cubicBezTo>
                  <a:cubicBezTo>
                    <a:pt x="31824" y="83524"/>
                    <a:pt x="31570" y="83321"/>
                    <a:pt x="31265" y="83168"/>
                  </a:cubicBezTo>
                  <a:cubicBezTo>
                    <a:pt x="30909" y="82965"/>
                    <a:pt x="30604" y="82762"/>
                    <a:pt x="30248" y="82558"/>
                  </a:cubicBezTo>
                  <a:cubicBezTo>
                    <a:pt x="29028" y="81847"/>
                    <a:pt x="27808" y="81135"/>
                    <a:pt x="26588" y="80372"/>
                  </a:cubicBezTo>
                  <a:cubicBezTo>
                    <a:pt x="23995" y="78695"/>
                    <a:pt x="21403" y="76966"/>
                    <a:pt x="18861" y="75238"/>
                  </a:cubicBezTo>
                  <a:cubicBezTo>
                    <a:pt x="17488" y="74272"/>
                    <a:pt x="16116" y="73357"/>
                    <a:pt x="14743" y="72391"/>
                  </a:cubicBezTo>
                  <a:lnTo>
                    <a:pt x="14692" y="72340"/>
                  </a:lnTo>
                  <a:cubicBezTo>
                    <a:pt x="13370" y="71425"/>
                    <a:pt x="12100" y="70459"/>
                    <a:pt x="10879" y="69392"/>
                  </a:cubicBezTo>
                  <a:cubicBezTo>
                    <a:pt x="9863" y="68528"/>
                    <a:pt x="8897" y="67612"/>
                    <a:pt x="8033" y="66596"/>
                  </a:cubicBezTo>
                  <a:cubicBezTo>
                    <a:pt x="7677" y="66240"/>
                    <a:pt x="7372" y="65884"/>
                    <a:pt x="7067" y="65477"/>
                  </a:cubicBezTo>
                  <a:cubicBezTo>
                    <a:pt x="6253" y="64461"/>
                    <a:pt x="5593" y="63393"/>
                    <a:pt x="5084" y="62173"/>
                  </a:cubicBezTo>
                  <a:cubicBezTo>
                    <a:pt x="4677" y="61309"/>
                    <a:pt x="4372" y="60394"/>
                    <a:pt x="4169" y="59428"/>
                  </a:cubicBezTo>
                  <a:cubicBezTo>
                    <a:pt x="3813" y="57750"/>
                    <a:pt x="3712" y="55971"/>
                    <a:pt x="3864" y="54243"/>
                  </a:cubicBezTo>
                  <a:cubicBezTo>
                    <a:pt x="3864" y="54039"/>
                    <a:pt x="3864" y="53836"/>
                    <a:pt x="3915" y="53633"/>
                  </a:cubicBezTo>
                  <a:cubicBezTo>
                    <a:pt x="3966" y="52870"/>
                    <a:pt x="4169" y="52107"/>
                    <a:pt x="4372" y="51396"/>
                  </a:cubicBezTo>
                  <a:cubicBezTo>
                    <a:pt x="4982" y="49718"/>
                    <a:pt x="5898" y="48142"/>
                    <a:pt x="7118" y="46820"/>
                  </a:cubicBezTo>
                  <a:cubicBezTo>
                    <a:pt x="7524" y="46261"/>
                    <a:pt x="7982" y="45804"/>
                    <a:pt x="8490" y="45295"/>
                  </a:cubicBezTo>
                  <a:cubicBezTo>
                    <a:pt x="8897" y="44838"/>
                    <a:pt x="9354" y="44380"/>
                    <a:pt x="9812" y="43974"/>
                  </a:cubicBezTo>
                  <a:cubicBezTo>
                    <a:pt x="11439" y="42499"/>
                    <a:pt x="13116" y="41178"/>
                    <a:pt x="14896" y="39958"/>
                  </a:cubicBezTo>
                  <a:cubicBezTo>
                    <a:pt x="16319" y="38992"/>
                    <a:pt x="17742" y="38077"/>
                    <a:pt x="19217" y="37162"/>
                  </a:cubicBezTo>
                  <a:cubicBezTo>
                    <a:pt x="19572" y="36958"/>
                    <a:pt x="19928" y="36755"/>
                    <a:pt x="20284" y="36501"/>
                  </a:cubicBezTo>
                  <a:cubicBezTo>
                    <a:pt x="22572" y="35128"/>
                    <a:pt x="24910" y="33806"/>
                    <a:pt x="27249" y="32536"/>
                  </a:cubicBezTo>
                  <a:cubicBezTo>
                    <a:pt x="28825" y="31620"/>
                    <a:pt x="30401" y="30756"/>
                    <a:pt x="31976" y="29841"/>
                  </a:cubicBezTo>
                  <a:cubicBezTo>
                    <a:pt x="32231" y="29689"/>
                    <a:pt x="32485" y="29485"/>
                    <a:pt x="32739" y="29333"/>
                  </a:cubicBezTo>
                  <a:cubicBezTo>
                    <a:pt x="33095" y="29130"/>
                    <a:pt x="33502" y="28875"/>
                    <a:pt x="33857" y="28672"/>
                  </a:cubicBezTo>
                  <a:cubicBezTo>
                    <a:pt x="34722" y="28113"/>
                    <a:pt x="35535" y="27604"/>
                    <a:pt x="36348" y="27045"/>
                  </a:cubicBezTo>
                  <a:cubicBezTo>
                    <a:pt x="38992" y="25266"/>
                    <a:pt x="41534" y="23334"/>
                    <a:pt x="43974" y="21301"/>
                  </a:cubicBezTo>
                  <a:cubicBezTo>
                    <a:pt x="47075" y="18759"/>
                    <a:pt x="50227" y="16268"/>
                    <a:pt x="52819" y="13218"/>
                  </a:cubicBezTo>
                  <a:cubicBezTo>
                    <a:pt x="55819" y="9710"/>
                    <a:pt x="57903" y="5745"/>
                    <a:pt x="58564" y="1119"/>
                  </a:cubicBezTo>
                  <a:cubicBezTo>
                    <a:pt x="58716" y="153"/>
                    <a:pt x="58665" y="0"/>
                    <a:pt x="57649"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3" name="Google Shape;15733;p45">
              <a:extLst>
                <a:ext uri="{FF2B5EF4-FFF2-40B4-BE49-F238E27FC236}">
                  <a16:creationId xmlns:a16="http://schemas.microsoft.com/office/drawing/2014/main" id="{7D811DF7-5749-6754-0BDA-5E44A53514E7}"/>
                </a:ext>
              </a:extLst>
            </p:cNvPr>
            <p:cNvSpPr/>
            <p:nvPr/>
          </p:nvSpPr>
          <p:spPr>
            <a:xfrm>
              <a:off x="743335" y="2019308"/>
              <a:ext cx="951018" cy="1786553"/>
            </a:xfrm>
            <a:custGeom>
              <a:avLst/>
              <a:gdLst/>
              <a:ahLst/>
              <a:cxnLst/>
              <a:rect l="l" t="t" r="r" b="b"/>
              <a:pathLst>
                <a:path w="60191" h="113073" extrusionOk="0">
                  <a:moveTo>
                    <a:pt x="56429" y="1"/>
                  </a:moveTo>
                  <a:cubicBezTo>
                    <a:pt x="56092" y="1"/>
                    <a:pt x="55768" y="107"/>
                    <a:pt x="55513" y="318"/>
                  </a:cubicBezTo>
                  <a:cubicBezTo>
                    <a:pt x="55259" y="522"/>
                    <a:pt x="55107" y="776"/>
                    <a:pt x="55005" y="1081"/>
                  </a:cubicBezTo>
                  <a:cubicBezTo>
                    <a:pt x="54751" y="1742"/>
                    <a:pt x="54497" y="2403"/>
                    <a:pt x="54192" y="3013"/>
                  </a:cubicBezTo>
                  <a:cubicBezTo>
                    <a:pt x="53633" y="4131"/>
                    <a:pt x="53073" y="5199"/>
                    <a:pt x="52362" y="6215"/>
                  </a:cubicBezTo>
                  <a:cubicBezTo>
                    <a:pt x="51701" y="7181"/>
                    <a:pt x="51040" y="8096"/>
                    <a:pt x="50277" y="9011"/>
                  </a:cubicBezTo>
                  <a:cubicBezTo>
                    <a:pt x="49616" y="9825"/>
                    <a:pt x="48905" y="10587"/>
                    <a:pt x="48193" y="11350"/>
                  </a:cubicBezTo>
                  <a:cubicBezTo>
                    <a:pt x="47380" y="12214"/>
                    <a:pt x="46465" y="13027"/>
                    <a:pt x="45550" y="13841"/>
                  </a:cubicBezTo>
                  <a:cubicBezTo>
                    <a:pt x="44330" y="14807"/>
                    <a:pt x="43109" y="15773"/>
                    <a:pt x="41788" y="16637"/>
                  </a:cubicBezTo>
                  <a:cubicBezTo>
                    <a:pt x="41330" y="16993"/>
                    <a:pt x="40873" y="17298"/>
                    <a:pt x="40364" y="17603"/>
                  </a:cubicBezTo>
                  <a:cubicBezTo>
                    <a:pt x="37924" y="19280"/>
                    <a:pt x="35382" y="20755"/>
                    <a:pt x="32841" y="22229"/>
                  </a:cubicBezTo>
                  <a:cubicBezTo>
                    <a:pt x="32078" y="22686"/>
                    <a:pt x="31315" y="23144"/>
                    <a:pt x="30553" y="23601"/>
                  </a:cubicBezTo>
                  <a:cubicBezTo>
                    <a:pt x="30248" y="23754"/>
                    <a:pt x="29943" y="23957"/>
                    <a:pt x="29689" y="24110"/>
                  </a:cubicBezTo>
                  <a:cubicBezTo>
                    <a:pt x="29282" y="24364"/>
                    <a:pt x="28875" y="24567"/>
                    <a:pt x="28469" y="24821"/>
                  </a:cubicBezTo>
                  <a:cubicBezTo>
                    <a:pt x="26944" y="25737"/>
                    <a:pt x="25418" y="26652"/>
                    <a:pt x="23944" y="27567"/>
                  </a:cubicBezTo>
                  <a:cubicBezTo>
                    <a:pt x="22216" y="28583"/>
                    <a:pt x="20487" y="29600"/>
                    <a:pt x="18708" y="30566"/>
                  </a:cubicBezTo>
                  <a:cubicBezTo>
                    <a:pt x="14692" y="32701"/>
                    <a:pt x="10981" y="35395"/>
                    <a:pt x="7727" y="38547"/>
                  </a:cubicBezTo>
                  <a:cubicBezTo>
                    <a:pt x="3762" y="42614"/>
                    <a:pt x="1170" y="47850"/>
                    <a:pt x="407" y="53493"/>
                  </a:cubicBezTo>
                  <a:cubicBezTo>
                    <a:pt x="51" y="55577"/>
                    <a:pt x="0" y="57763"/>
                    <a:pt x="255" y="59848"/>
                  </a:cubicBezTo>
                  <a:cubicBezTo>
                    <a:pt x="1017" y="64982"/>
                    <a:pt x="3305" y="69761"/>
                    <a:pt x="6762" y="73522"/>
                  </a:cubicBezTo>
                  <a:cubicBezTo>
                    <a:pt x="9761" y="76878"/>
                    <a:pt x="13370" y="79572"/>
                    <a:pt x="16980" y="82114"/>
                  </a:cubicBezTo>
                  <a:cubicBezTo>
                    <a:pt x="18810" y="83385"/>
                    <a:pt x="20691" y="84554"/>
                    <a:pt x="22673" y="85621"/>
                  </a:cubicBezTo>
                  <a:cubicBezTo>
                    <a:pt x="24249" y="86435"/>
                    <a:pt x="25876" y="87248"/>
                    <a:pt x="27503" y="88011"/>
                  </a:cubicBezTo>
                  <a:cubicBezTo>
                    <a:pt x="27808" y="88112"/>
                    <a:pt x="28113" y="88265"/>
                    <a:pt x="28418" y="88417"/>
                  </a:cubicBezTo>
                  <a:cubicBezTo>
                    <a:pt x="28469" y="88468"/>
                    <a:pt x="28570" y="88519"/>
                    <a:pt x="28621" y="88519"/>
                  </a:cubicBezTo>
                  <a:cubicBezTo>
                    <a:pt x="29740" y="89078"/>
                    <a:pt x="30858" y="89638"/>
                    <a:pt x="31875" y="90298"/>
                  </a:cubicBezTo>
                  <a:cubicBezTo>
                    <a:pt x="33501" y="91264"/>
                    <a:pt x="35027" y="92281"/>
                    <a:pt x="36653" y="93247"/>
                  </a:cubicBezTo>
                  <a:cubicBezTo>
                    <a:pt x="37975" y="94009"/>
                    <a:pt x="39195" y="94772"/>
                    <a:pt x="40415" y="95636"/>
                  </a:cubicBezTo>
                  <a:cubicBezTo>
                    <a:pt x="41737" y="96500"/>
                    <a:pt x="43059" y="97466"/>
                    <a:pt x="44279" y="98432"/>
                  </a:cubicBezTo>
                  <a:cubicBezTo>
                    <a:pt x="45143" y="99144"/>
                    <a:pt x="45956" y="99805"/>
                    <a:pt x="46770" y="100516"/>
                  </a:cubicBezTo>
                  <a:cubicBezTo>
                    <a:pt x="47685" y="101330"/>
                    <a:pt x="48549" y="102194"/>
                    <a:pt x="49311" y="103109"/>
                  </a:cubicBezTo>
                  <a:cubicBezTo>
                    <a:pt x="50023" y="103973"/>
                    <a:pt x="50684" y="104888"/>
                    <a:pt x="51243" y="105803"/>
                  </a:cubicBezTo>
                  <a:cubicBezTo>
                    <a:pt x="52057" y="107074"/>
                    <a:pt x="52768" y="108447"/>
                    <a:pt x="53378" y="109819"/>
                  </a:cubicBezTo>
                  <a:cubicBezTo>
                    <a:pt x="53633" y="110429"/>
                    <a:pt x="53887" y="111040"/>
                    <a:pt x="54090" y="111700"/>
                  </a:cubicBezTo>
                  <a:cubicBezTo>
                    <a:pt x="54243" y="112260"/>
                    <a:pt x="54649" y="112717"/>
                    <a:pt x="55208" y="112920"/>
                  </a:cubicBezTo>
                  <a:cubicBezTo>
                    <a:pt x="55463" y="113022"/>
                    <a:pt x="55717" y="113073"/>
                    <a:pt x="56022" y="113073"/>
                  </a:cubicBezTo>
                  <a:lnTo>
                    <a:pt x="60190" y="113073"/>
                  </a:lnTo>
                  <a:cubicBezTo>
                    <a:pt x="59936" y="113022"/>
                    <a:pt x="59784" y="112819"/>
                    <a:pt x="59784" y="112514"/>
                  </a:cubicBezTo>
                  <a:cubicBezTo>
                    <a:pt x="59428" y="110684"/>
                    <a:pt x="58818" y="108904"/>
                    <a:pt x="57903" y="107278"/>
                  </a:cubicBezTo>
                  <a:cubicBezTo>
                    <a:pt x="56683" y="104787"/>
                    <a:pt x="54903" y="102702"/>
                    <a:pt x="53226" y="100618"/>
                  </a:cubicBezTo>
                  <a:cubicBezTo>
                    <a:pt x="49464" y="96094"/>
                    <a:pt x="44736" y="92891"/>
                    <a:pt x="39703" y="89993"/>
                  </a:cubicBezTo>
                  <a:cubicBezTo>
                    <a:pt x="36907" y="88367"/>
                    <a:pt x="34010" y="86994"/>
                    <a:pt x="31163" y="85520"/>
                  </a:cubicBezTo>
                  <a:cubicBezTo>
                    <a:pt x="25266" y="82622"/>
                    <a:pt x="19521" y="79419"/>
                    <a:pt x="13980" y="75912"/>
                  </a:cubicBezTo>
                  <a:cubicBezTo>
                    <a:pt x="8795" y="72506"/>
                    <a:pt x="5999" y="67524"/>
                    <a:pt x="5237" y="61373"/>
                  </a:cubicBezTo>
                  <a:cubicBezTo>
                    <a:pt x="4576" y="55628"/>
                    <a:pt x="6304" y="50443"/>
                    <a:pt x="9253" y="45563"/>
                  </a:cubicBezTo>
                  <a:cubicBezTo>
                    <a:pt x="11388" y="41953"/>
                    <a:pt x="14387" y="39208"/>
                    <a:pt x="17590" y="36565"/>
                  </a:cubicBezTo>
                  <a:cubicBezTo>
                    <a:pt x="22775" y="32294"/>
                    <a:pt x="28672" y="29143"/>
                    <a:pt x="34416" y="25635"/>
                  </a:cubicBezTo>
                  <a:cubicBezTo>
                    <a:pt x="38839" y="22890"/>
                    <a:pt x="43059" y="19890"/>
                    <a:pt x="47126" y="16586"/>
                  </a:cubicBezTo>
                  <a:cubicBezTo>
                    <a:pt x="51091" y="13282"/>
                    <a:pt x="54548" y="9418"/>
                    <a:pt x="57394" y="5148"/>
                  </a:cubicBezTo>
                  <a:cubicBezTo>
                    <a:pt x="58360" y="3775"/>
                    <a:pt x="59072" y="2250"/>
                    <a:pt x="59479" y="674"/>
                  </a:cubicBezTo>
                  <a:cubicBezTo>
                    <a:pt x="59530" y="420"/>
                    <a:pt x="59580" y="217"/>
                    <a:pt x="59682" y="13"/>
                  </a:cubicBezTo>
                  <a:lnTo>
                    <a:pt x="56632" y="13"/>
                  </a:lnTo>
                  <a:cubicBezTo>
                    <a:pt x="56564" y="5"/>
                    <a:pt x="56496" y="1"/>
                    <a:pt x="56429"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4" name="Google Shape;15734;p45">
              <a:extLst>
                <a:ext uri="{FF2B5EF4-FFF2-40B4-BE49-F238E27FC236}">
                  <a16:creationId xmlns:a16="http://schemas.microsoft.com/office/drawing/2014/main" id="{19622C36-8340-7395-3BF0-B2C83548AFEF}"/>
                </a:ext>
              </a:extLst>
            </p:cNvPr>
            <p:cNvSpPr/>
            <p:nvPr/>
          </p:nvSpPr>
          <p:spPr>
            <a:xfrm>
              <a:off x="815620" y="2016796"/>
              <a:ext cx="891578" cy="1789066"/>
            </a:xfrm>
            <a:custGeom>
              <a:avLst/>
              <a:gdLst/>
              <a:ahLst/>
              <a:cxnLst/>
              <a:rect l="l" t="t" r="r" b="b"/>
              <a:pathLst>
                <a:path w="56429" h="113232" extrusionOk="0">
                  <a:moveTo>
                    <a:pt x="55680" y="1"/>
                  </a:moveTo>
                  <a:cubicBezTo>
                    <a:pt x="55612" y="1"/>
                    <a:pt x="55539" y="7"/>
                    <a:pt x="55463" y="20"/>
                  </a:cubicBezTo>
                  <a:cubicBezTo>
                    <a:pt x="55310" y="20"/>
                    <a:pt x="55209" y="71"/>
                    <a:pt x="55107" y="172"/>
                  </a:cubicBezTo>
                  <a:cubicBezTo>
                    <a:pt x="55005" y="376"/>
                    <a:pt x="54955" y="579"/>
                    <a:pt x="54904" y="833"/>
                  </a:cubicBezTo>
                  <a:cubicBezTo>
                    <a:pt x="54497" y="2409"/>
                    <a:pt x="53785" y="3934"/>
                    <a:pt x="52819" y="5307"/>
                  </a:cubicBezTo>
                  <a:cubicBezTo>
                    <a:pt x="49973" y="9577"/>
                    <a:pt x="46516" y="13441"/>
                    <a:pt x="42551" y="16745"/>
                  </a:cubicBezTo>
                  <a:cubicBezTo>
                    <a:pt x="38484" y="20049"/>
                    <a:pt x="34264" y="23049"/>
                    <a:pt x="29841" y="25794"/>
                  </a:cubicBezTo>
                  <a:cubicBezTo>
                    <a:pt x="24097" y="29302"/>
                    <a:pt x="18200" y="32453"/>
                    <a:pt x="13015" y="36724"/>
                  </a:cubicBezTo>
                  <a:cubicBezTo>
                    <a:pt x="9812" y="39367"/>
                    <a:pt x="6813" y="42112"/>
                    <a:pt x="4678" y="45722"/>
                  </a:cubicBezTo>
                  <a:cubicBezTo>
                    <a:pt x="1729" y="50602"/>
                    <a:pt x="1" y="55787"/>
                    <a:pt x="662" y="61532"/>
                  </a:cubicBezTo>
                  <a:cubicBezTo>
                    <a:pt x="1424" y="67683"/>
                    <a:pt x="4220" y="72665"/>
                    <a:pt x="9405" y="76071"/>
                  </a:cubicBezTo>
                  <a:cubicBezTo>
                    <a:pt x="14946" y="79578"/>
                    <a:pt x="20691" y="82781"/>
                    <a:pt x="26588" y="85679"/>
                  </a:cubicBezTo>
                  <a:cubicBezTo>
                    <a:pt x="29435" y="87153"/>
                    <a:pt x="32332" y="88526"/>
                    <a:pt x="35128" y="90152"/>
                  </a:cubicBezTo>
                  <a:cubicBezTo>
                    <a:pt x="40161" y="93050"/>
                    <a:pt x="44889" y="96253"/>
                    <a:pt x="48651" y="100777"/>
                  </a:cubicBezTo>
                  <a:cubicBezTo>
                    <a:pt x="50328" y="102861"/>
                    <a:pt x="52108" y="104946"/>
                    <a:pt x="53328" y="107437"/>
                  </a:cubicBezTo>
                  <a:cubicBezTo>
                    <a:pt x="54243" y="109063"/>
                    <a:pt x="54853" y="110843"/>
                    <a:pt x="55209" y="112673"/>
                  </a:cubicBezTo>
                  <a:cubicBezTo>
                    <a:pt x="55209" y="112978"/>
                    <a:pt x="55361" y="113181"/>
                    <a:pt x="55615" y="113232"/>
                  </a:cubicBezTo>
                  <a:lnTo>
                    <a:pt x="55971" y="113232"/>
                  </a:lnTo>
                  <a:cubicBezTo>
                    <a:pt x="56429" y="113130"/>
                    <a:pt x="56175" y="112774"/>
                    <a:pt x="56175" y="112520"/>
                  </a:cubicBezTo>
                  <a:cubicBezTo>
                    <a:pt x="56124" y="111504"/>
                    <a:pt x="55920" y="110538"/>
                    <a:pt x="55514" y="109623"/>
                  </a:cubicBezTo>
                  <a:cubicBezTo>
                    <a:pt x="53429" y="104437"/>
                    <a:pt x="49973" y="100167"/>
                    <a:pt x="45906" y="96405"/>
                  </a:cubicBezTo>
                  <a:cubicBezTo>
                    <a:pt x="41737" y="92593"/>
                    <a:pt x="36857" y="89746"/>
                    <a:pt x="31875" y="87102"/>
                  </a:cubicBezTo>
                  <a:cubicBezTo>
                    <a:pt x="29994" y="86136"/>
                    <a:pt x="28062" y="85323"/>
                    <a:pt x="26181" y="84357"/>
                  </a:cubicBezTo>
                  <a:cubicBezTo>
                    <a:pt x="22013" y="82069"/>
                    <a:pt x="17793" y="79782"/>
                    <a:pt x="13676" y="77443"/>
                  </a:cubicBezTo>
                  <a:cubicBezTo>
                    <a:pt x="10981" y="75918"/>
                    <a:pt x="8287" y="74393"/>
                    <a:pt x="6253" y="71953"/>
                  </a:cubicBezTo>
                  <a:cubicBezTo>
                    <a:pt x="3712" y="68954"/>
                    <a:pt x="2085" y="65243"/>
                    <a:pt x="1678" y="61277"/>
                  </a:cubicBezTo>
                  <a:cubicBezTo>
                    <a:pt x="1272" y="57109"/>
                    <a:pt x="2085" y="52940"/>
                    <a:pt x="3966" y="49178"/>
                  </a:cubicBezTo>
                  <a:cubicBezTo>
                    <a:pt x="5694" y="45518"/>
                    <a:pt x="8185" y="42214"/>
                    <a:pt x="11286" y="39570"/>
                  </a:cubicBezTo>
                  <a:cubicBezTo>
                    <a:pt x="14235" y="36978"/>
                    <a:pt x="17387" y="34639"/>
                    <a:pt x="20691" y="32555"/>
                  </a:cubicBezTo>
                  <a:cubicBezTo>
                    <a:pt x="26080" y="29200"/>
                    <a:pt x="31672" y="26201"/>
                    <a:pt x="36806" y="22489"/>
                  </a:cubicBezTo>
                  <a:cubicBezTo>
                    <a:pt x="40263" y="20049"/>
                    <a:pt x="43567" y="17406"/>
                    <a:pt x="46668" y="14508"/>
                  </a:cubicBezTo>
                  <a:cubicBezTo>
                    <a:pt x="49413" y="11763"/>
                    <a:pt x="51854" y="8764"/>
                    <a:pt x="53938" y="5510"/>
                  </a:cubicBezTo>
                  <a:cubicBezTo>
                    <a:pt x="55005" y="3985"/>
                    <a:pt x="55768" y="2257"/>
                    <a:pt x="56073" y="427"/>
                  </a:cubicBezTo>
                  <a:cubicBezTo>
                    <a:pt x="56073" y="325"/>
                    <a:pt x="56073" y="274"/>
                    <a:pt x="56073" y="172"/>
                  </a:cubicBezTo>
                  <a:cubicBezTo>
                    <a:pt x="56035" y="58"/>
                    <a:pt x="55882" y="1"/>
                    <a:pt x="55680" y="1"/>
                  </a:cubicBezTo>
                  <a:close/>
                </a:path>
              </a:pathLst>
            </a:custGeom>
            <a:solidFill>
              <a:srgbClr val="FE770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5" name="Google Shape;15735;p45">
              <a:extLst>
                <a:ext uri="{FF2B5EF4-FFF2-40B4-BE49-F238E27FC236}">
                  <a16:creationId xmlns:a16="http://schemas.microsoft.com/office/drawing/2014/main" id="{03CFF357-8DC0-2447-8E09-9248CF6F0299}"/>
                </a:ext>
              </a:extLst>
            </p:cNvPr>
            <p:cNvSpPr/>
            <p:nvPr/>
          </p:nvSpPr>
          <p:spPr>
            <a:xfrm>
              <a:off x="817232" y="2384968"/>
              <a:ext cx="489168" cy="420264"/>
            </a:xfrm>
            <a:custGeom>
              <a:avLst/>
              <a:gdLst/>
              <a:ahLst/>
              <a:cxnLst/>
              <a:rect l="l" t="t" r="r" b="b"/>
              <a:pathLst>
                <a:path w="30960" h="26599" extrusionOk="0">
                  <a:moveTo>
                    <a:pt x="29841" y="1"/>
                  </a:moveTo>
                  <a:cubicBezTo>
                    <a:pt x="29180" y="1"/>
                    <a:pt x="28519" y="153"/>
                    <a:pt x="27960" y="458"/>
                  </a:cubicBezTo>
                  <a:cubicBezTo>
                    <a:pt x="24249" y="2288"/>
                    <a:pt x="20589" y="4322"/>
                    <a:pt x="17132" y="6559"/>
                  </a:cubicBezTo>
                  <a:cubicBezTo>
                    <a:pt x="12709" y="9355"/>
                    <a:pt x="8693" y="12812"/>
                    <a:pt x="5287" y="16777"/>
                  </a:cubicBezTo>
                  <a:cubicBezTo>
                    <a:pt x="3152" y="19217"/>
                    <a:pt x="1780" y="22115"/>
                    <a:pt x="305" y="24911"/>
                  </a:cubicBezTo>
                  <a:cubicBezTo>
                    <a:pt x="0" y="25419"/>
                    <a:pt x="204" y="26131"/>
                    <a:pt x="712" y="26385"/>
                  </a:cubicBezTo>
                  <a:cubicBezTo>
                    <a:pt x="919" y="26530"/>
                    <a:pt x="1143" y="26599"/>
                    <a:pt x="1360" y="26599"/>
                  </a:cubicBezTo>
                  <a:cubicBezTo>
                    <a:pt x="1675" y="26599"/>
                    <a:pt x="1975" y="26453"/>
                    <a:pt x="2186" y="26181"/>
                  </a:cubicBezTo>
                  <a:cubicBezTo>
                    <a:pt x="2644" y="25724"/>
                    <a:pt x="2949" y="25165"/>
                    <a:pt x="3203" y="24606"/>
                  </a:cubicBezTo>
                  <a:cubicBezTo>
                    <a:pt x="4830" y="21047"/>
                    <a:pt x="7168" y="17844"/>
                    <a:pt x="10015" y="15150"/>
                  </a:cubicBezTo>
                  <a:cubicBezTo>
                    <a:pt x="12964" y="12303"/>
                    <a:pt x="16217" y="9812"/>
                    <a:pt x="19776" y="7728"/>
                  </a:cubicBezTo>
                  <a:cubicBezTo>
                    <a:pt x="23131" y="5796"/>
                    <a:pt x="26384" y="3610"/>
                    <a:pt x="30095" y="2238"/>
                  </a:cubicBezTo>
                  <a:cubicBezTo>
                    <a:pt x="30604" y="2034"/>
                    <a:pt x="30960" y="1526"/>
                    <a:pt x="30909" y="1018"/>
                  </a:cubicBezTo>
                  <a:cubicBezTo>
                    <a:pt x="30858" y="458"/>
                    <a:pt x="30400" y="52"/>
                    <a:pt x="298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6" name="Google Shape;15736;p45">
              <a:extLst>
                <a:ext uri="{FF2B5EF4-FFF2-40B4-BE49-F238E27FC236}">
                  <a16:creationId xmlns:a16="http://schemas.microsoft.com/office/drawing/2014/main" id="{7364CF8C-29FE-56A2-C69D-7A7E0C385FE0}"/>
                </a:ext>
              </a:extLst>
            </p:cNvPr>
            <p:cNvSpPr/>
            <p:nvPr/>
          </p:nvSpPr>
          <p:spPr>
            <a:xfrm>
              <a:off x="1471036" y="2928598"/>
              <a:ext cx="265882" cy="334296"/>
            </a:xfrm>
            <a:custGeom>
              <a:avLst/>
              <a:gdLst/>
              <a:ahLst/>
              <a:cxnLst/>
              <a:rect l="l" t="t" r="r" b="b"/>
              <a:pathLst>
                <a:path w="16828" h="21158" extrusionOk="0">
                  <a:moveTo>
                    <a:pt x="15544" y="1"/>
                  </a:moveTo>
                  <a:cubicBezTo>
                    <a:pt x="15170" y="1"/>
                    <a:pt x="14805" y="197"/>
                    <a:pt x="14591" y="518"/>
                  </a:cubicBezTo>
                  <a:cubicBezTo>
                    <a:pt x="14337" y="925"/>
                    <a:pt x="14184" y="1332"/>
                    <a:pt x="14083" y="1789"/>
                  </a:cubicBezTo>
                  <a:cubicBezTo>
                    <a:pt x="12761" y="6364"/>
                    <a:pt x="10219" y="10584"/>
                    <a:pt x="6762" y="13939"/>
                  </a:cubicBezTo>
                  <a:cubicBezTo>
                    <a:pt x="4983" y="15820"/>
                    <a:pt x="2949" y="17447"/>
                    <a:pt x="713" y="18870"/>
                  </a:cubicBezTo>
                  <a:cubicBezTo>
                    <a:pt x="204" y="19124"/>
                    <a:pt x="1" y="19734"/>
                    <a:pt x="153" y="20243"/>
                  </a:cubicBezTo>
                  <a:cubicBezTo>
                    <a:pt x="255" y="20802"/>
                    <a:pt x="763" y="21158"/>
                    <a:pt x="1272" y="21158"/>
                  </a:cubicBezTo>
                  <a:cubicBezTo>
                    <a:pt x="1780" y="21158"/>
                    <a:pt x="2085" y="20954"/>
                    <a:pt x="2899" y="20395"/>
                  </a:cubicBezTo>
                  <a:cubicBezTo>
                    <a:pt x="5847" y="18209"/>
                    <a:pt x="8541" y="15718"/>
                    <a:pt x="10931" y="12922"/>
                  </a:cubicBezTo>
                  <a:cubicBezTo>
                    <a:pt x="13828" y="9618"/>
                    <a:pt x="15404" y="5602"/>
                    <a:pt x="16624" y="1484"/>
                  </a:cubicBezTo>
                  <a:cubicBezTo>
                    <a:pt x="16828" y="925"/>
                    <a:pt x="16574" y="366"/>
                    <a:pt x="16014" y="112"/>
                  </a:cubicBezTo>
                  <a:cubicBezTo>
                    <a:pt x="15863" y="36"/>
                    <a:pt x="15703" y="1"/>
                    <a:pt x="155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7" name="Google Shape;15737;p45">
              <a:extLst>
                <a:ext uri="{FF2B5EF4-FFF2-40B4-BE49-F238E27FC236}">
                  <a16:creationId xmlns:a16="http://schemas.microsoft.com/office/drawing/2014/main" id="{09E469E4-417D-E9F7-DAEE-942A89C5C387}"/>
                </a:ext>
              </a:extLst>
            </p:cNvPr>
            <p:cNvSpPr/>
            <p:nvPr/>
          </p:nvSpPr>
          <p:spPr>
            <a:xfrm>
              <a:off x="777874" y="3489878"/>
              <a:ext cx="223301" cy="239086"/>
            </a:xfrm>
            <a:custGeom>
              <a:avLst/>
              <a:gdLst/>
              <a:ahLst/>
              <a:cxnLst/>
              <a:rect l="l" t="t" r="r" b="b"/>
              <a:pathLst>
                <a:path w="14133" h="15132" extrusionOk="0">
                  <a:moveTo>
                    <a:pt x="12992" y="1"/>
                  </a:moveTo>
                  <a:cubicBezTo>
                    <a:pt x="12931" y="1"/>
                    <a:pt x="12871" y="7"/>
                    <a:pt x="12811" y="20"/>
                  </a:cubicBezTo>
                  <a:cubicBezTo>
                    <a:pt x="12455" y="20"/>
                    <a:pt x="12201" y="71"/>
                    <a:pt x="11947" y="275"/>
                  </a:cubicBezTo>
                  <a:cubicBezTo>
                    <a:pt x="10168" y="1240"/>
                    <a:pt x="8744" y="2664"/>
                    <a:pt x="7219" y="3884"/>
                  </a:cubicBezTo>
                  <a:cubicBezTo>
                    <a:pt x="4016" y="6375"/>
                    <a:pt x="2085" y="9781"/>
                    <a:pt x="407" y="13390"/>
                  </a:cubicBezTo>
                  <a:cubicBezTo>
                    <a:pt x="0" y="14153"/>
                    <a:pt x="458" y="15068"/>
                    <a:pt x="1322" y="15119"/>
                  </a:cubicBezTo>
                  <a:cubicBezTo>
                    <a:pt x="1388" y="15128"/>
                    <a:pt x="1451" y="15132"/>
                    <a:pt x="1511" y="15132"/>
                  </a:cubicBezTo>
                  <a:cubicBezTo>
                    <a:pt x="2137" y="15132"/>
                    <a:pt x="2412" y="14663"/>
                    <a:pt x="2644" y="14153"/>
                  </a:cubicBezTo>
                  <a:cubicBezTo>
                    <a:pt x="4423" y="10086"/>
                    <a:pt x="7219" y="6578"/>
                    <a:pt x="10778" y="3986"/>
                  </a:cubicBezTo>
                  <a:cubicBezTo>
                    <a:pt x="11642" y="3376"/>
                    <a:pt x="12506" y="2766"/>
                    <a:pt x="13370" y="2155"/>
                  </a:cubicBezTo>
                  <a:cubicBezTo>
                    <a:pt x="13879" y="1850"/>
                    <a:pt x="14133" y="1240"/>
                    <a:pt x="13929" y="681"/>
                  </a:cubicBezTo>
                  <a:cubicBezTo>
                    <a:pt x="13797" y="283"/>
                    <a:pt x="13395" y="1"/>
                    <a:pt x="129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8" name="Google Shape;15738;p45">
              <a:extLst>
                <a:ext uri="{FF2B5EF4-FFF2-40B4-BE49-F238E27FC236}">
                  <a16:creationId xmlns:a16="http://schemas.microsoft.com/office/drawing/2014/main" id="{E1FAAD76-A4B2-0735-FFC5-73B8A2B7F8A0}"/>
                </a:ext>
              </a:extLst>
            </p:cNvPr>
            <p:cNvSpPr/>
            <p:nvPr/>
          </p:nvSpPr>
          <p:spPr>
            <a:xfrm>
              <a:off x="846951" y="2016259"/>
              <a:ext cx="115672" cy="219146"/>
            </a:xfrm>
            <a:custGeom>
              <a:avLst/>
              <a:gdLst/>
              <a:ahLst/>
              <a:cxnLst/>
              <a:rect l="l" t="t" r="r" b="b"/>
              <a:pathLst>
                <a:path w="7321" h="13870" extrusionOk="0">
                  <a:moveTo>
                    <a:pt x="1338" y="0"/>
                  </a:moveTo>
                  <a:cubicBezTo>
                    <a:pt x="1315" y="0"/>
                    <a:pt x="1293" y="1"/>
                    <a:pt x="1271" y="3"/>
                  </a:cubicBezTo>
                  <a:cubicBezTo>
                    <a:pt x="509" y="156"/>
                    <a:pt x="0" y="918"/>
                    <a:pt x="102" y="1732"/>
                  </a:cubicBezTo>
                  <a:cubicBezTo>
                    <a:pt x="204" y="2342"/>
                    <a:pt x="254" y="2952"/>
                    <a:pt x="407" y="3562"/>
                  </a:cubicBezTo>
                  <a:cubicBezTo>
                    <a:pt x="966" y="6002"/>
                    <a:pt x="1932" y="8340"/>
                    <a:pt x="3254" y="10475"/>
                  </a:cubicBezTo>
                  <a:cubicBezTo>
                    <a:pt x="3762" y="11492"/>
                    <a:pt x="4423" y="12509"/>
                    <a:pt x="5186" y="13424"/>
                  </a:cubicBezTo>
                  <a:cubicBezTo>
                    <a:pt x="5400" y="13709"/>
                    <a:pt x="5739" y="13869"/>
                    <a:pt x="6098" y="13869"/>
                  </a:cubicBezTo>
                  <a:cubicBezTo>
                    <a:pt x="6250" y="13869"/>
                    <a:pt x="6406" y="13840"/>
                    <a:pt x="6558" y="13780"/>
                  </a:cubicBezTo>
                  <a:cubicBezTo>
                    <a:pt x="6965" y="13576"/>
                    <a:pt x="7270" y="13170"/>
                    <a:pt x="7270" y="12712"/>
                  </a:cubicBezTo>
                  <a:cubicBezTo>
                    <a:pt x="7321" y="12356"/>
                    <a:pt x="7168" y="12000"/>
                    <a:pt x="6914" y="11746"/>
                  </a:cubicBezTo>
                  <a:cubicBezTo>
                    <a:pt x="5948" y="10424"/>
                    <a:pt x="5084" y="9052"/>
                    <a:pt x="4423" y="7578"/>
                  </a:cubicBezTo>
                  <a:cubicBezTo>
                    <a:pt x="3355" y="5697"/>
                    <a:pt x="2745" y="3612"/>
                    <a:pt x="2593" y="1477"/>
                  </a:cubicBezTo>
                  <a:cubicBezTo>
                    <a:pt x="2544" y="644"/>
                    <a:pt x="1928" y="0"/>
                    <a:pt x="13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9" name="Google Shape;15739;p45">
              <a:extLst>
                <a:ext uri="{FF2B5EF4-FFF2-40B4-BE49-F238E27FC236}">
                  <a16:creationId xmlns:a16="http://schemas.microsoft.com/office/drawing/2014/main" id="{EA216C0F-5D89-5A3F-8C03-2877D144C21F}"/>
                </a:ext>
              </a:extLst>
            </p:cNvPr>
            <p:cNvSpPr/>
            <p:nvPr/>
          </p:nvSpPr>
          <p:spPr>
            <a:xfrm>
              <a:off x="1430888" y="3266892"/>
              <a:ext cx="39247" cy="38757"/>
            </a:xfrm>
            <a:custGeom>
              <a:avLst/>
              <a:gdLst/>
              <a:ahLst/>
              <a:cxnLst/>
              <a:rect l="l" t="t" r="r" b="b"/>
              <a:pathLst>
                <a:path w="2484" h="2453" extrusionOk="0">
                  <a:moveTo>
                    <a:pt x="1220" y="1"/>
                  </a:moveTo>
                  <a:cubicBezTo>
                    <a:pt x="509" y="52"/>
                    <a:pt x="0" y="662"/>
                    <a:pt x="0" y="1323"/>
                  </a:cubicBezTo>
                  <a:cubicBezTo>
                    <a:pt x="97" y="1953"/>
                    <a:pt x="287" y="2445"/>
                    <a:pt x="965" y="2445"/>
                  </a:cubicBezTo>
                  <a:cubicBezTo>
                    <a:pt x="998" y="2445"/>
                    <a:pt x="1032" y="2443"/>
                    <a:pt x="1068" y="2441"/>
                  </a:cubicBezTo>
                  <a:cubicBezTo>
                    <a:pt x="1124" y="2449"/>
                    <a:pt x="1179" y="2452"/>
                    <a:pt x="1234" y="2452"/>
                  </a:cubicBezTo>
                  <a:cubicBezTo>
                    <a:pt x="1923" y="2452"/>
                    <a:pt x="2484" y="1877"/>
                    <a:pt x="2389" y="1170"/>
                  </a:cubicBezTo>
                  <a:cubicBezTo>
                    <a:pt x="2389" y="509"/>
                    <a:pt x="1881" y="1"/>
                    <a:pt x="12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50" name="Google Shape;15740;p45">
              <a:extLst>
                <a:ext uri="{FF2B5EF4-FFF2-40B4-BE49-F238E27FC236}">
                  <a16:creationId xmlns:a16="http://schemas.microsoft.com/office/drawing/2014/main" id="{4E61E2B7-522B-C535-0A7B-31BCF375A8B4}"/>
                </a:ext>
              </a:extLst>
            </p:cNvPr>
            <p:cNvSpPr/>
            <p:nvPr/>
          </p:nvSpPr>
          <p:spPr>
            <a:xfrm>
              <a:off x="788318" y="2858067"/>
              <a:ext cx="44998" cy="40969"/>
            </a:xfrm>
            <a:custGeom>
              <a:avLst/>
              <a:gdLst/>
              <a:ahLst/>
              <a:cxnLst/>
              <a:rect l="l" t="t" r="r" b="b"/>
              <a:pathLst>
                <a:path w="2848" h="2593" extrusionOk="0">
                  <a:moveTo>
                    <a:pt x="1627" y="0"/>
                  </a:moveTo>
                  <a:cubicBezTo>
                    <a:pt x="0" y="102"/>
                    <a:pt x="0" y="2440"/>
                    <a:pt x="1576" y="2593"/>
                  </a:cubicBezTo>
                  <a:cubicBezTo>
                    <a:pt x="2237" y="2491"/>
                    <a:pt x="2745" y="1983"/>
                    <a:pt x="2847" y="1373"/>
                  </a:cubicBezTo>
                  <a:cubicBezTo>
                    <a:pt x="2796" y="661"/>
                    <a:pt x="2288" y="102"/>
                    <a:pt x="16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51" name="Google Shape;15741;p45">
              <a:extLst>
                <a:ext uri="{FF2B5EF4-FFF2-40B4-BE49-F238E27FC236}">
                  <a16:creationId xmlns:a16="http://schemas.microsoft.com/office/drawing/2014/main" id="{5B73A91B-8B24-375C-CB91-65D526461225}"/>
                </a:ext>
              </a:extLst>
            </p:cNvPr>
            <p:cNvSpPr/>
            <p:nvPr/>
          </p:nvSpPr>
          <p:spPr>
            <a:xfrm>
              <a:off x="756180" y="3759268"/>
              <a:ext cx="40954" cy="36372"/>
            </a:xfrm>
            <a:custGeom>
              <a:avLst/>
              <a:gdLst/>
              <a:ahLst/>
              <a:cxnLst/>
              <a:rect l="l" t="t" r="r" b="b"/>
              <a:pathLst>
                <a:path w="2592" h="2302" extrusionOk="0">
                  <a:moveTo>
                    <a:pt x="1526" y="0"/>
                  </a:moveTo>
                  <a:cubicBezTo>
                    <a:pt x="712" y="0"/>
                    <a:pt x="1" y="611"/>
                    <a:pt x="102" y="1271"/>
                  </a:cubicBezTo>
                  <a:cubicBezTo>
                    <a:pt x="102" y="1829"/>
                    <a:pt x="612" y="2301"/>
                    <a:pt x="1165" y="2301"/>
                  </a:cubicBezTo>
                  <a:cubicBezTo>
                    <a:pt x="1217" y="2301"/>
                    <a:pt x="1270" y="2297"/>
                    <a:pt x="1323" y="2288"/>
                  </a:cubicBezTo>
                  <a:cubicBezTo>
                    <a:pt x="1353" y="2290"/>
                    <a:pt x="1383" y="2291"/>
                    <a:pt x="1412" y="2291"/>
                  </a:cubicBezTo>
                  <a:cubicBezTo>
                    <a:pt x="2081" y="2291"/>
                    <a:pt x="2591" y="1752"/>
                    <a:pt x="2543" y="1119"/>
                  </a:cubicBezTo>
                  <a:cubicBezTo>
                    <a:pt x="2543" y="509"/>
                    <a:pt x="2136" y="51"/>
                    <a:pt x="15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52" name="Google Shape;15742;p45">
              <a:extLst>
                <a:ext uri="{FF2B5EF4-FFF2-40B4-BE49-F238E27FC236}">
                  <a16:creationId xmlns:a16="http://schemas.microsoft.com/office/drawing/2014/main" id="{A70D66B9-BC1C-D98E-0BCD-C5547D7375E5}"/>
                </a:ext>
              </a:extLst>
            </p:cNvPr>
            <p:cNvSpPr/>
            <p:nvPr/>
          </p:nvSpPr>
          <p:spPr>
            <a:xfrm>
              <a:off x="966621" y="2233778"/>
              <a:ext cx="36972" cy="38110"/>
            </a:xfrm>
            <a:custGeom>
              <a:avLst/>
              <a:gdLst/>
              <a:ahLst/>
              <a:cxnLst/>
              <a:rect l="l" t="t" r="r" b="b"/>
              <a:pathLst>
                <a:path w="2340" h="2412" extrusionOk="0">
                  <a:moveTo>
                    <a:pt x="1155" y="1"/>
                  </a:moveTo>
                  <a:cubicBezTo>
                    <a:pt x="518" y="1"/>
                    <a:pt x="1" y="527"/>
                    <a:pt x="1" y="1182"/>
                  </a:cubicBezTo>
                  <a:cubicBezTo>
                    <a:pt x="1" y="1707"/>
                    <a:pt x="583" y="2411"/>
                    <a:pt x="1117" y="2411"/>
                  </a:cubicBezTo>
                  <a:cubicBezTo>
                    <a:pt x="1152" y="2411"/>
                    <a:pt x="1187" y="2408"/>
                    <a:pt x="1221" y="2402"/>
                  </a:cubicBezTo>
                  <a:cubicBezTo>
                    <a:pt x="1882" y="2402"/>
                    <a:pt x="2339" y="1843"/>
                    <a:pt x="2238" y="1182"/>
                  </a:cubicBezTo>
                  <a:cubicBezTo>
                    <a:pt x="2339" y="572"/>
                    <a:pt x="1882" y="64"/>
                    <a:pt x="1323" y="13"/>
                  </a:cubicBezTo>
                  <a:cubicBezTo>
                    <a:pt x="1266" y="5"/>
                    <a:pt x="1210" y="1"/>
                    <a:pt x="11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pic>
        <p:nvPicPr>
          <p:cNvPr id="2" name="Audio Recording May 18, 2022 at 02:08:38" descr="Audio Recording May 18, 2022 at 02:08:38">
            <a:hlinkClick r:id="" action="ppaction://media"/>
            <a:extLst>
              <a:ext uri="{FF2B5EF4-FFF2-40B4-BE49-F238E27FC236}">
                <a16:creationId xmlns:a16="http://schemas.microsoft.com/office/drawing/2014/main" id="{4082DE9D-38AD-B6AC-C5D6-DBDC7F27F6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82674" y="-19823"/>
            <a:ext cx="812800" cy="812800"/>
          </a:xfrm>
          <a:prstGeom prst="rect">
            <a:avLst/>
          </a:prstGeom>
        </p:spPr>
      </p:pic>
    </p:spTree>
    <p:extLst>
      <p:ext uri="{BB962C8B-B14F-4D97-AF65-F5344CB8AC3E}">
        <p14:creationId xmlns:p14="http://schemas.microsoft.com/office/powerpoint/2010/main" val="888265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4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9" name="Google Shape;269;p19"/>
          <p:cNvSpPr txBox="1">
            <a:spLocks noGrp="1"/>
          </p:cNvSpPr>
          <p:nvPr>
            <p:ph type="title"/>
          </p:nvPr>
        </p:nvSpPr>
        <p:spPr>
          <a:xfrm>
            <a:off x="1685055" y="156837"/>
            <a:ext cx="6419675" cy="40050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Variation in Chromosome Number: Terminology and Origin</a:t>
            </a:r>
            <a:endParaRPr dirty="0"/>
          </a:p>
        </p:txBody>
      </p:sp>
      <p:grpSp>
        <p:nvGrpSpPr>
          <p:cNvPr id="270" name="Google Shape;270;p19"/>
          <p:cNvGrpSpPr/>
          <p:nvPr/>
        </p:nvGrpSpPr>
        <p:grpSpPr>
          <a:xfrm>
            <a:off x="-910729" y="-46746"/>
            <a:ext cx="2284505" cy="5190246"/>
            <a:chOff x="1050825" y="751676"/>
            <a:chExt cx="1664658" cy="3984927"/>
          </a:xfrm>
        </p:grpSpPr>
        <p:sp>
          <p:nvSpPr>
            <p:cNvPr id="271" name="Google Shape;271;p19"/>
            <p:cNvSpPr/>
            <p:nvPr/>
          </p:nvSpPr>
          <p:spPr>
            <a:xfrm>
              <a:off x="1206182" y="2531916"/>
              <a:ext cx="1329110" cy="1463140"/>
            </a:xfrm>
            <a:custGeom>
              <a:avLst/>
              <a:gdLst/>
              <a:ahLst/>
              <a:cxnLst/>
              <a:rect l="l" t="t" r="r" b="b"/>
              <a:pathLst>
                <a:path w="14022" h="15436" extrusionOk="0">
                  <a:moveTo>
                    <a:pt x="11805" y="337"/>
                  </a:moveTo>
                  <a:cubicBezTo>
                    <a:pt x="12898" y="2740"/>
                    <a:pt x="9927" y="4874"/>
                    <a:pt x="6685" y="7082"/>
                  </a:cubicBezTo>
                  <a:cubicBezTo>
                    <a:pt x="3511" y="9245"/>
                    <a:pt x="1408" y="10510"/>
                    <a:pt x="704" y="11416"/>
                  </a:cubicBezTo>
                  <a:cubicBezTo>
                    <a:pt x="1" y="12322"/>
                    <a:pt x="2853" y="15436"/>
                    <a:pt x="2561" y="15077"/>
                  </a:cubicBezTo>
                  <a:cubicBezTo>
                    <a:pt x="1468" y="12988"/>
                    <a:pt x="7209" y="9650"/>
                    <a:pt x="8669" y="8744"/>
                  </a:cubicBezTo>
                  <a:cubicBezTo>
                    <a:pt x="10129" y="7830"/>
                    <a:pt x="13550" y="4956"/>
                    <a:pt x="13744" y="4170"/>
                  </a:cubicBezTo>
                  <a:cubicBezTo>
                    <a:pt x="14021" y="3077"/>
                    <a:pt x="12142" y="1"/>
                    <a:pt x="11805" y="337"/>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72" name="Google Shape;272;p19"/>
            <p:cNvSpPr/>
            <p:nvPr/>
          </p:nvSpPr>
          <p:spPr>
            <a:xfrm>
              <a:off x="1188457" y="3745220"/>
              <a:ext cx="1359537" cy="991382"/>
            </a:xfrm>
            <a:custGeom>
              <a:avLst/>
              <a:gdLst/>
              <a:ahLst/>
              <a:cxnLst/>
              <a:rect l="l" t="t" r="r" b="b"/>
              <a:pathLst>
                <a:path w="14343" h="10459" extrusionOk="0">
                  <a:moveTo>
                    <a:pt x="13774" y="3766"/>
                  </a:moveTo>
                  <a:cubicBezTo>
                    <a:pt x="13205" y="4425"/>
                    <a:pt x="11177" y="6521"/>
                    <a:pt x="9006" y="7861"/>
                  </a:cubicBezTo>
                  <a:cubicBezTo>
                    <a:pt x="6842" y="9208"/>
                    <a:pt x="4327" y="10458"/>
                    <a:pt x="4327" y="10458"/>
                  </a:cubicBezTo>
                  <a:lnTo>
                    <a:pt x="0" y="10458"/>
                  </a:lnTo>
                  <a:cubicBezTo>
                    <a:pt x="0" y="10458"/>
                    <a:pt x="4881" y="7838"/>
                    <a:pt x="6603" y="6663"/>
                  </a:cubicBezTo>
                  <a:cubicBezTo>
                    <a:pt x="8325" y="5488"/>
                    <a:pt x="13647" y="1977"/>
                    <a:pt x="12254" y="1"/>
                  </a:cubicBezTo>
                  <a:cubicBezTo>
                    <a:pt x="13946" y="1109"/>
                    <a:pt x="14343" y="3100"/>
                    <a:pt x="13774" y="3766"/>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73" name="Google Shape;273;p19"/>
            <p:cNvSpPr/>
            <p:nvPr/>
          </p:nvSpPr>
          <p:spPr>
            <a:xfrm>
              <a:off x="1192722" y="1402974"/>
              <a:ext cx="1362381" cy="1421339"/>
            </a:xfrm>
            <a:custGeom>
              <a:avLst/>
              <a:gdLst/>
              <a:ahLst/>
              <a:cxnLst/>
              <a:rect l="l" t="t" r="r" b="b"/>
              <a:pathLst>
                <a:path w="14373" h="14995" extrusionOk="0">
                  <a:moveTo>
                    <a:pt x="2456" y="14897"/>
                  </a:moveTo>
                  <a:cubicBezTo>
                    <a:pt x="1572" y="12599"/>
                    <a:pt x="7988" y="9276"/>
                    <a:pt x="9118" y="8437"/>
                  </a:cubicBezTo>
                  <a:cubicBezTo>
                    <a:pt x="10241" y="7599"/>
                    <a:pt x="14373" y="4372"/>
                    <a:pt x="14305" y="3295"/>
                  </a:cubicBezTo>
                  <a:cubicBezTo>
                    <a:pt x="14238" y="2217"/>
                    <a:pt x="11970" y="1"/>
                    <a:pt x="12015" y="532"/>
                  </a:cubicBezTo>
                  <a:cubicBezTo>
                    <a:pt x="13505" y="3721"/>
                    <a:pt x="7014" y="6648"/>
                    <a:pt x="5847" y="7486"/>
                  </a:cubicBezTo>
                  <a:cubicBezTo>
                    <a:pt x="4671" y="8325"/>
                    <a:pt x="614" y="10840"/>
                    <a:pt x="307" y="11753"/>
                  </a:cubicBezTo>
                  <a:cubicBezTo>
                    <a:pt x="0" y="12659"/>
                    <a:pt x="2680" y="14995"/>
                    <a:pt x="2456" y="14897"/>
                  </a:cubicBezTo>
                  <a:close/>
                </a:path>
              </a:pathLst>
            </a:custGeom>
            <a:solidFill>
              <a:srgbClr val="B5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74" name="Google Shape;274;p19"/>
            <p:cNvSpPr/>
            <p:nvPr/>
          </p:nvSpPr>
          <p:spPr>
            <a:xfrm>
              <a:off x="1154428" y="765799"/>
              <a:ext cx="1414229" cy="946643"/>
            </a:xfrm>
            <a:custGeom>
              <a:avLst/>
              <a:gdLst/>
              <a:ahLst/>
              <a:cxnLst/>
              <a:rect l="l" t="t" r="r" b="b"/>
              <a:pathLst>
                <a:path w="14920" h="9987" extrusionOk="0">
                  <a:moveTo>
                    <a:pt x="2837" y="9987"/>
                  </a:moveTo>
                  <a:cubicBezTo>
                    <a:pt x="2388" y="9762"/>
                    <a:pt x="1153" y="8557"/>
                    <a:pt x="1153" y="8557"/>
                  </a:cubicBezTo>
                  <a:cubicBezTo>
                    <a:pt x="1153" y="8557"/>
                    <a:pt x="0" y="7075"/>
                    <a:pt x="839" y="6236"/>
                  </a:cubicBezTo>
                  <a:cubicBezTo>
                    <a:pt x="1550" y="5518"/>
                    <a:pt x="2920" y="4073"/>
                    <a:pt x="5128" y="2696"/>
                  </a:cubicBezTo>
                  <a:cubicBezTo>
                    <a:pt x="7179" y="1423"/>
                    <a:pt x="11176" y="1"/>
                    <a:pt x="11176" y="1"/>
                  </a:cubicBezTo>
                  <a:lnTo>
                    <a:pt x="14919" y="143"/>
                  </a:lnTo>
                  <a:cubicBezTo>
                    <a:pt x="14919" y="143"/>
                    <a:pt x="10353" y="2516"/>
                    <a:pt x="9222" y="3309"/>
                  </a:cubicBezTo>
                  <a:cubicBezTo>
                    <a:pt x="8100" y="4103"/>
                    <a:pt x="696" y="7329"/>
                    <a:pt x="2837" y="9987"/>
                  </a:cubicBezTo>
                  <a:close/>
                </a:path>
              </a:pathLst>
            </a:custGeom>
            <a:solidFill>
              <a:srgbClr val="25AC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75" name="Google Shape;275;p19"/>
            <p:cNvSpPr/>
            <p:nvPr/>
          </p:nvSpPr>
          <p:spPr>
            <a:xfrm>
              <a:off x="1060778" y="2491441"/>
              <a:ext cx="1582383" cy="1610819"/>
            </a:xfrm>
            <a:custGeom>
              <a:avLst/>
              <a:gdLst/>
              <a:ahLst/>
              <a:cxnLst/>
              <a:rect l="l" t="t" r="r" b="b"/>
              <a:pathLst>
                <a:path w="16694" h="16994" extrusionOk="0">
                  <a:moveTo>
                    <a:pt x="1856" y="1"/>
                  </a:moveTo>
                  <a:cubicBezTo>
                    <a:pt x="1565" y="390"/>
                    <a:pt x="0" y="3085"/>
                    <a:pt x="1542" y="4822"/>
                  </a:cubicBezTo>
                  <a:cubicBezTo>
                    <a:pt x="2568" y="5982"/>
                    <a:pt x="5509" y="7674"/>
                    <a:pt x="7037" y="8879"/>
                  </a:cubicBezTo>
                  <a:cubicBezTo>
                    <a:pt x="8564" y="10077"/>
                    <a:pt x="11161" y="11948"/>
                    <a:pt x="12688" y="13018"/>
                  </a:cubicBezTo>
                  <a:cubicBezTo>
                    <a:pt x="14635" y="14381"/>
                    <a:pt x="15173" y="16252"/>
                    <a:pt x="15121" y="16993"/>
                  </a:cubicBezTo>
                  <a:cubicBezTo>
                    <a:pt x="15256" y="16851"/>
                    <a:pt x="16693" y="14987"/>
                    <a:pt x="16311" y="13078"/>
                  </a:cubicBezTo>
                  <a:cubicBezTo>
                    <a:pt x="15870" y="10877"/>
                    <a:pt x="9919" y="8257"/>
                    <a:pt x="3908" y="3025"/>
                  </a:cubicBezTo>
                  <a:cubicBezTo>
                    <a:pt x="2934" y="2172"/>
                    <a:pt x="1976" y="1333"/>
                    <a:pt x="1856" y="1"/>
                  </a:cubicBezTo>
                  <a:close/>
                </a:path>
              </a:pathLst>
            </a:custGeom>
            <a:solidFill>
              <a:srgbClr val="D7D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76" name="Google Shape;276;p19"/>
            <p:cNvSpPr/>
            <p:nvPr/>
          </p:nvSpPr>
          <p:spPr>
            <a:xfrm>
              <a:off x="1050825" y="3611852"/>
              <a:ext cx="1454609" cy="1117639"/>
            </a:xfrm>
            <a:custGeom>
              <a:avLst/>
              <a:gdLst/>
              <a:ahLst/>
              <a:cxnLst/>
              <a:rect l="l" t="t" r="r" b="b"/>
              <a:pathLst>
                <a:path w="15346" h="11791" extrusionOk="0">
                  <a:moveTo>
                    <a:pt x="2343" y="1"/>
                  </a:moveTo>
                  <a:cubicBezTo>
                    <a:pt x="2141" y="233"/>
                    <a:pt x="0" y="3639"/>
                    <a:pt x="2141" y="5338"/>
                  </a:cubicBezTo>
                  <a:cubicBezTo>
                    <a:pt x="4282" y="7037"/>
                    <a:pt x="7486" y="9537"/>
                    <a:pt x="8175" y="10016"/>
                  </a:cubicBezTo>
                  <a:cubicBezTo>
                    <a:pt x="8856" y="10496"/>
                    <a:pt x="10705" y="11791"/>
                    <a:pt x="10705" y="11791"/>
                  </a:cubicBezTo>
                  <a:lnTo>
                    <a:pt x="15346" y="11551"/>
                  </a:lnTo>
                  <a:cubicBezTo>
                    <a:pt x="15346" y="11551"/>
                    <a:pt x="8788" y="7374"/>
                    <a:pt x="7329" y="6086"/>
                  </a:cubicBezTo>
                  <a:cubicBezTo>
                    <a:pt x="6438" y="5286"/>
                    <a:pt x="5562" y="4657"/>
                    <a:pt x="4327" y="3332"/>
                  </a:cubicBezTo>
                  <a:cubicBezTo>
                    <a:pt x="3563" y="2501"/>
                    <a:pt x="2246" y="1423"/>
                    <a:pt x="2343" y="1"/>
                  </a:cubicBezTo>
                  <a:close/>
                </a:path>
              </a:pathLst>
            </a:custGeom>
            <a:solidFill>
              <a:srgbClr val="D7D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77" name="Google Shape;277;p19"/>
            <p:cNvSpPr/>
            <p:nvPr/>
          </p:nvSpPr>
          <p:spPr>
            <a:xfrm>
              <a:off x="1052247" y="1354062"/>
              <a:ext cx="1595842" cy="1586648"/>
            </a:xfrm>
            <a:custGeom>
              <a:avLst/>
              <a:gdLst/>
              <a:ahLst/>
              <a:cxnLst/>
              <a:rect l="l" t="t" r="r" b="b"/>
              <a:pathLst>
                <a:path w="16836" h="16739" extrusionOk="0">
                  <a:moveTo>
                    <a:pt x="1939" y="0"/>
                  </a:moveTo>
                  <a:cubicBezTo>
                    <a:pt x="831" y="831"/>
                    <a:pt x="0" y="3781"/>
                    <a:pt x="1340" y="5210"/>
                  </a:cubicBezTo>
                  <a:cubicBezTo>
                    <a:pt x="2688" y="6633"/>
                    <a:pt x="4200" y="7478"/>
                    <a:pt x="7441" y="9634"/>
                  </a:cubicBezTo>
                  <a:cubicBezTo>
                    <a:pt x="9245" y="10832"/>
                    <a:pt x="11304" y="11977"/>
                    <a:pt x="13160" y="13220"/>
                  </a:cubicBezTo>
                  <a:cubicBezTo>
                    <a:pt x="15024" y="14463"/>
                    <a:pt x="15503" y="15975"/>
                    <a:pt x="15308" y="16738"/>
                  </a:cubicBezTo>
                  <a:cubicBezTo>
                    <a:pt x="15713" y="16229"/>
                    <a:pt x="16835" y="14298"/>
                    <a:pt x="16461" y="13033"/>
                  </a:cubicBezTo>
                  <a:cubicBezTo>
                    <a:pt x="16079" y="11760"/>
                    <a:pt x="14912" y="10832"/>
                    <a:pt x="13482" y="9821"/>
                  </a:cubicBezTo>
                  <a:cubicBezTo>
                    <a:pt x="11199" y="8212"/>
                    <a:pt x="5832" y="5368"/>
                    <a:pt x="4656" y="4185"/>
                  </a:cubicBezTo>
                  <a:cubicBezTo>
                    <a:pt x="3481" y="3002"/>
                    <a:pt x="2021" y="2164"/>
                    <a:pt x="1939" y="0"/>
                  </a:cubicBezTo>
                  <a:close/>
                </a:path>
              </a:pathLst>
            </a:custGeom>
            <a:solidFill>
              <a:srgbClr val="D7D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78" name="Google Shape;278;p19"/>
            <p:cNvSpPr/>
            <p:nvPr/>
          </p:nvSpPr>
          <p:spPr>
            <a:xfrm>
              <a:off x="1206182" y="751676"/>
              <a:ext cx="1509301" cy="1035269"/>
            </a:xfrm>
            <a:custGeom>
              <a:avLst/>
              <a:gdLst/>
              <a:ahLst/>
              <a:cxnLst/>
              <a:rect l="l" t="t" r="r" b="b"/>
              <a:pathLst>
                <a:path w="15923" h="10922" extrusionOk="0">
                  <a:moveTo>
                    <a:pt x="1" y="0"/>
                  </a:moveTo>
                  <a:lnTo>
                    <a:pt x="4440" y="0"/>
                  </a:lnTo>
                  <a:cubicBezTo>
                    <a:pt x="4440" y="0"/>
                    <a:pt x="11484" y="3818"/>
                    <a:pt x="13864" y="5914"/>
                  </a:cubicBezTo>
                  <a:cubicBezTo>
                    <a:pt x="15923" y="7725"/>
                    <a:pt x="14837" y="9671"/>
                    <a:pt x="13827" y="10922"/>
                  </a:cubicBezTo>
                  <a:cubicBezTo>
                    <a:pt x="14598" y="9222"/>
                    <a:pt x="9732" y="6370"/>
                    <a:pt x="8766" y="5659"/>
                  </a:cubicBezTo>
                  <a:cubicBezTo>
                    <a:pt x="6730" y="4177"/>
                    <a:pt x="1" y="0"/>
                    <a:pt x="1" y="0"/>
                  </a:cubicBezTo>
                  <a:close/>
                </a:path>
              </a:pathLst>
            </a:custGeom>
            <a:solidFill>
              <a:srgbClr val="D7DA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sp>
        <p:nvSpPr>
          <p:cNvPr id="282" name="Google Shape;282;p19"/>
          <p:cNvSpPr/>
          <p:nvPr/>
        </p:nvSpPr>
        <p:spPr>
          <a:xfrm>
            <a:off x="1723065" y="1653194"/>
            <a:ext cx="2960253" cy="1237535"/>
          </a:xfrm>
          <a:prstGeom prst="roundRect">
            <a:avLst>
              <a:gd name="adj" fmla="val 0"/>
            </a:avLst>
          </a:prstGeom>
          <a:noFill/>
          <a:ln>
            <a:noFill/>
          </a:ln>
        </p:spPr>
        <p:txBody>
          <a:bodyPr spcFirstLastPara="1" wrap="square" lIns="91425" tIns="91425" rIns="91425" bIns="91425" anchor="ctr" anchorCtr="0">
            <a:noAutofit/>
          </a:bodyPr>
          <a:lstStyle/>
          <a:p>
            <a:pPr lvl="0">
              <a:buSzPts val="1100"/>
            </a:pPr>
            <a:r>
              <a:rPr lang="en-US" sz="1100" dirty="0">
                <a:latin typeface="Cambria" panose="02040503050406030204" pitchFamily="18" charset="0"/>
                <a:ea typeface="Cambria" panose="02040503050406030204" pitchFamily="18" charset="0"/>
              </a:rPr>
              <a:t>In the general condition known as </a:t>
            </a:r>
            <a:r>
              <a:rPr lang="en-US" sz="1100" b="1" dirty="0">
                <a:latin typeface="Cambria" panose="02040503050406030204" pitchFamily="18" charset="0"/>
                <a:ea typeface="Cambria" panose="02040503050406030204" pitchFamily="18" charset="0"/>
              </a:rPr>
              <a:t>aneuploidy</a:t>
            </a:r>
            <a:r>
              <a:rPr lang="en-US" sz="1100" dirty="0">
                <a:latin typeface="Cambria" panose="02040503050406030204" pitchFamily="18" charset="0"/>
                <a:ea typeface="Cambria" panose="02040503050406030204" pitchFamily="18" charset="0"/>
              </a:rPr>
              <a:t>, an organism gains or loses one or more chromosomes but not a complete set. The loss of a single chromosome from an otherwise diploid genome is called </a:t>
            </a:r>
            <a:r>
              <a:rPr lang="en-US" sz="1100" i="1" dirty="0">
                <a:latin typeface="Cambria" panose="02040503050406030204" pitchFamily="18" charset="0"/>
                <a:ea typeface="Cambria" panose="02040503050406030204" pitchFamily="18" charset="0"/>
              </a:rPr>
              <a:t>monosomy. </a:t>
            </a:r>
            <a:r>
              <a:rPr lang="en-US" sz="1100" dirty="0">
                <a:latin typeface="Cambria" panose="02040503050406030204" pitchFamily="18" charset="0"/>
                <a:ea typeface="Cambria" panose="02040503050406030204" pitchFamily="18" charset="0"/>
              </a:rPr>
              <a:t>The gain of one chromosome results in </a:t>
            </a:r>
            <a:r>
              <a:rPr lang="en-US" sz="1100" i="1" dirty="0">
                <a:latin typeface="Cambria" panose="02040503050406030204" pitchFamily="18" charset="0"/>
                <a:ea typeface="Cambria" panose="02040503050406030204" pitchFamily="18" charset="0"/>
              </a:rPr>
              <a:t>trisomy. </a:t>
            </a:r>
            <a:endParaRPr sz="1050" dirty="0">
              <a:solidFill>
                <a:srgbClr val="000000"/>
              </a:solidFill>
              <a:latin typeface="Roboto"/>
              <a:ea typeface="Roboto"/>
              <a:cs typeface="Roboto"/>
              <a:sym typeface="Roboto"/>
            </a:endParaRPr>
          </a:p>
        </p:txBody>
      </p:sp>
      <p:sp>
        <p:nvSpPr>
          <p:cNvPr id="283" name="Google Shape;283;p19"/>
          <p:cNvSpPr/>
          <p:nvPr/>
        </p:nvSpPr>
        <p:spPr>
          <a:xfrm>
            <a:off x="1685054" y="2924015"/>
            <a:ext cx="2953491" cy="984487"/>
          </a:xfrm>
          <a:prstGeom prst="roundRect">
            <a:avLst>
              <a:gd name="adj" fmla="val 0"/>
            </a:avLst>
          </a:prstGeom>
          <a:noFill/>
          <a:ln>
            <a:noFill/>
          </a:ln>
        </p:spPr>
        <p:txBody>
          <a:bodyPr spcFirstLastPara="1" wrap="square" lIns="91425" tIns="91425" rIns="91425" bIns="91425" anchor="ctr" anchorCtr="0">
            <a:noAutofit/>
          </a:bodyPr>
          <a:lstStyle/>
          <a:p>
            <a:pPr lvl="0">
              <a:buSzPts val="1100"/>
            </a:pPr>
            <a:r>
              <a:rPr lang="en-US" sz="1100" dirty="0">
                <a:latin typeface="Cambria" panose="02040503050406030204" pitchFamily="18" charset="0"/>
                <a:ea typeface="Cambria" panose="02040503050406030204" pitchFamily="18" charset="0"/>
              </a:rPr>
              <a:t>The gain (47,XXY) or loss (45,X) of an X chromosome from an otherwise diploid genome affects the phenotype, resulting in </a:t>
            </a:r>
            <a:r>
              <a:rPr lang="en-US" sz="1100" b="1" dirty="0">
                <a:latin typeface="Cambria" panose="02040503050406030204" pitchFamily="18" charset="0"/>
                <a:ea typeface="Cambria" panose="02040503050406030204" pitchFamily="18" charset="0"/>
              </a:rPr>
              <a:t>Klinefelter syndrome </a:t>
            </a:r>
            <a:r>
              <a:rPr lang="en-US" sz="1100" dirty="0">
                <a:latin typeface="Cambria" panose="02040503050406030204" pitchFamily="18" charset="0"/>
                <a:ea typeface="Cambria" panose="02040503050406030204" pitchFamily="18" charset="0"/>
              </a:rPr>
              <a:t>or </a:t>
            </a:r>
            <a:r>
              <a:rPr lang="en-US" sz="1100" b="1" dirty="0">
                <a:latin typeface="Cambria" panose="02040503050406030204" pitchFamily="18" charset="0"/>
                <a:ea typeface="Cambria" panose="02040503050406030204" pitchFamily="18" charset="0"/>
              </a:rPr>
              <a:t>Turner syndrome, </a:t>
            </a:r>
            <a:r>
              <a:rPr lang="en-US" sz="1100" dirty="0">
                <a:latin typeface="Cambria" panose="02040503050406030204" pitchFamily="18" charset="0"/>
                <a:ea typeface="Cambria" panose="02040503050406030204" pitchFamily="18" charset="0"/>
              </a:rPr>
              <a:t>respectively</a:t>
            </a:r>
            <a:r>
              <a:rPr lang="en-US" sz="1050" dirty="0">
                <a:latin typeface="Cambria" panose="02040503050406030204" pitchFamily="18" charset="0"/>
                <a:ea typeface="Cambria" panose="02040503050406030204" pitchFamily="18" charset="0"/>
              </a:rPr>
              <a:t> </a:t>
            </a:r>
            <a:endParaRPr sz="1050" dirty="0">
              <a:latin typeface="Roboto"/>
              <a:ea typeface="Roboto"/>
              <a:cs typeface="Roboto"/>
              <a:sym typeface="Roboto"/>
            </a:endParaRPr>
          </a:p>
        </p:txBody>
      </p:sp>
      <p:sp>
        <p:nvSpPr>
          <p:cNvPr id="284" name="Google Shape;284;p19"/>
          <p:cNvSpPr/>
          <p:nvPr/>
        </p:nvSpPr>
        <p:spPr>
          <a:xfrm>
            <a:off x="1685055" y="3962826"/>
            <a:ext cx="2953491" cy="887129"/>
          </a:xfrm>
          <a:prstGeom prst="roundRect">
            <a:avLst>
              <a:gd name="adj" fmla="val 0"/>
            </a:avLst>
          </a:prstGeom>
          <a:noFill/>
          <a:ln>
            <a:noFill/>
          </a:ln>
        </p:spPr>
        <p:txBody>
          <a:bodyPr spcFirstLastPara="1" wrap="square" lIns="91425" tIns="91425" rIns="91425" bIns="91425" anchor="ctr" anchorCtr="0">
            <a:noAutofit/>
          </a:bodyPr>
          <a:lstStyle/>
          <a:p>
            <a:pPr lvl="0">
              <a:buSzPts val="1100"/>
            </a:pPr>
            <a:r>
              <a:rPr lang="en-US" sz="1100" dirty="0">
                <a:latin typeface="Cambria" panose="02040503050406030204" pitchFamily="18" charset="0"/>
                <a:ea typeface="Cambria" panose="02040503050406030204" pitchFamily="18" charset="0"/>
              </a:rPr>
              <a:t>Such chromosomal variation originates as a random error during the production of gametes, a phenomenon referred to as </a:t>
            </a:r>
            <a:r>
              <a:rPr lang="en-US" sz="1100" b="1" dirty="0">
                <a:latin typeface="Cambria" panose="02040503050406030204" pitchFamily="18" charset="0"/>
                <a:ea typeface="Cambria" panose="02040503050406030204" pitchFamily="18" charset="0"/>
              </a:rPr>
              <a:t>nondisjunction</a:t>
            </a:r>
            <a:r>
              <a:rPr lang="en-US" sz="1100" dirty="0">
                <a:latin typeface="Cambria" panose="02040503050406030204" pitchFamily="18" charset="0"/>
                <a:ea typeface="Cambria" panose="02040503050406030204" pitchFamily="18" charset="0"/>
              </a:rPr>
              <a:t>, whereby paired homologs fail to disjoin during segregation.</a:t>
            </a:r>
            <a:r>
              <a:rPr lang="en-US" sz="1050" dirty="0">
                <a:latin typeface="Cambria" panose="02040503050406030204" pitchFamily="18" charset="0"/>
                <a:ea typeface="Cambria" panose="02040503050406030204" pitchFamily="18" charset="0"/>
              </a:rPr>
              <a:t> </a:t>
            </a:r>
            <a:endParaRPr sz="1050" dirty="0">
              <a:solidFill>
                <a:srgbClr val="000000"/>
              </a:solidFill>
              <a:latin typeface="Roboto"/>
              <a:ea typeface="Roboto"/>
              <a:cs typeface="Roboto"/>
              <a:sym typeface="Roboto"/>
            </a:endParaRPr>
          </a:p>
        </p:txBody>
      </p:sp>
      <p:sp>
        <p:nvSpPr>
          <p:cNvPr id="288" name="Google Shape;288;p19"/>
          <p:cNvSpPr/>
          <p:nvPr/>
        </p:nvSpPr>
        <p:spPr>
          <a:xfrm>
            <a:off x="1723065" y="945766"/>
            <a:ext cx="2960253" cy="546593"/>
          </a:xfrm>
          <a:prstGeom prst="roundRect">
            <a:avLst>
              <a:gd name="adj" fmla="val 0"/>
            </a:avLst>
          </a:prstGeom>
          <a:noFill/>
          <a:ln>
            <a:noFill/>
          </a:ln>
        </p:spPr>
        <p:txBody>
          <a:bodyPr spcFirstLastPara="1" wrap="square" lIns="91425" tIns="91425" rIns="91425" bIns="91425" anchor="ctr" anchorCtr="0">
            <a:noAutofit/>
          </a:bodyPr>
          <a:lstStyle/>
          <a:p>
            <a:pPr lvl="0">
              <a:spcAft>
                <a:spcPts val="200"/>
              </a:spcAft>
              <a:buClr>
                <a:schemeClr val="dk1"/>
              </a:buClr>
              <a:buSzPts val="1100"/>
            </a:pPr>
            <a:r>
              <a:rPr lang="en-US" sz="1200" dirty="0">
                <a:latin typeface="Cambria" panose="02040503050406030204" pitchFamily="18" charset="0"/>
                <a:ea typeface="Cambria" panose="02040503050406030204" pitchFamily="18" charset="0"/>
              </a:rPr>
              <a:t>Variation in chromosome number ranges from the addition or loss of one or more chromosomes to the addition of one or more haploid sets of chromosomes. </a:t>
            </a:r>
            <a:endParaRPr sz="1100" dirty="0">
              <a:solidFill>
                <a:srgbClr val="000000"/>
              </a:solidFill>
              <a:latin typeface="Roboto"/>
              <a:ea typeface="Roboto"/>
              <a:cs typeface="Roboto"/>
              <a:sym typeface="Roboto"/>
            </a:endParaRPr>
          </a:p>
        </p:txBody>
      </p:sp>
      <p:cxnSp>
        <p:nvCxnSpPr>
          <p:cNvPr id="291" name="Google Shape;291;p19"/>
          <p:cNvCxnSpPr>
            <a:cxnSpLocks/>
          </p:cNvCxnSpPr>
          <p:nvPr/>
        </p:nvCxnSpPr>
        <p:spPr>
          <a:xfrm flipH="1" flipV="1">
            <a:off x="1351633" y="953927"/>
            <a:ext cx="367002" cy="26"/>
          </a:xfrm>
          <a:prstGeom prst="straightConnector1">
            <a:avLst/>
          </a:prstGeom>
          <a:noFill/>
          <a:ln w="19050" cap="flat" cmpd="sng">
            <a:solidFill>
              <a:schemeClr val="accent4"/>
            </a:solidFill>
            <a:prstDash val="solid"/>
            <a:round/>
            <a:headEnd type="none" w="med" len="med"/>
            <a:tailEnd type="oval" w="med" len="med"/>
          </a:ln>
        </p:spPr>
      </p:cxnSp>
      <p:cxnSp>
        <p:nvCxnSpPr>
          <p:cNvPr id="292" name="Google Shape;292;p19"/>
          <p:cNvCxnSpPr>
            <a:cxnSpLocks/>
          </p:cNvCxnSpPr>
          <p:nvPr/>
        </p:nvCxnSpPr>
        <p:spPr>
          <a:xfrm flipH="1">
            <a:off x="1318053" y="1771123"/>
            <a:ext cx="367002" cy="0"/>
          </a:xfrm>
          <a:prstGeom prst="straightConnector1">
            <a:avLst/>
          </a:prstGeom>
          <a:noFill/>
          <a:ln w="19050" cap="flat" cmpd="sng">
            <a:solidFill>
              <a:schemeClr val="accent6"/>
            </a:solidFill>
            <a:prstDash val="solid"/>
            <a:round/>
            <a:headEnd type="none" w="med" len="med"/>
            <a:tailEnd type="oval" w="med" len="med"/>
          </a:ln>
        </p:spPr>
      </p:cxnSp>
      <p:cxnSp>
        <p:nvCxnSpPr>
          <p:cNvPr id="293" name="Google Shape;293;p19"/>
          <p:cNvCxnSpPr>
            <a:cxnSpLocks/>
          </p:cNvCxnSpPr>
          <p:nvPr/>
        </p:nvCxnSpPr>
        <p:spPr>
          <a:xfrm flipH="1">
            <a:off x="1318053" y="3075868"/>
            <a:ext cx="367003" cy="0"/>
          </a:xfrm>
          <a:prstGeom prst="straightConnector1">
            <a:avLst/>
          </a:prstGeom>
          <a:noFill/>
          <a:ln w="19050" cap="flat" cmpd="sng">
            <a:solidFill>
              <a:schemeClr val="accent5"/>
            </a:solidFill>
            <a:prstDash val="solid"/>
            <a:round/>
            <a:headEnd type="none" w="med" len="med"/>
            <a:tailEnd type="oval" w="med" len="med"/>
          </a:ln>
        </p:spPr>
      </p:cxnSp>
      <p:cxnSp>
        <p:nvCxnSpPr>
          <p:cNvPr id="294" name="Google Shape;294;p19"/>
          <p:cNvCxnSpPr>
            <a:cxnSpLocks/>
          </p:cNvCxnSpPr>
          <p:nvPr/>
        </p:nvCxnSpPr>
        <p:spPr>
          <a:xfrm flipH="1">
            <a:off x="1318053" y="4069041"/>
            <a:ext cx="367003" cy="0"/>
          </a:xfrm>
          <a:prstGeom prst="straightConnector1">
            <a:avLst/>
          </a:prstGeom>
          <a:noFill/>
          <a:ln w="19050" cap="flat" cmpd="sng">
            <a:solidFill>
              <a:schemeClr val="accent3"/>
            </a:solidFill>
            <a:prstDash val="solid"/>
            <a:round/>
            <a:headEnd type="none" w="med" len="med"/>
            <a:tailEnd type="oval" w="med" len="med"/>
          </a:ln>
        </p:spPr>
      </p:cxnSp>
      <p:pic>
        <p:nvPicPr>
          <p:cNvPr id="15" name="Picture 14">
            <a:extLst>
              <a:ext uri="{FF2B5EF4-FFF2-40B4-BE49-F238E27FC236}">
                <a16:creationId xmlns:a16="http://schemas.microsoft.com/office/drawing/2014/main" id="{873A9E26-4846-D145-99D1-F2B225D9652A}"/>
              </a:ext>
            </a:extLst>
          </p:cNvPr>
          <p:cNvPicPr>
            <a:picLocks noChangeAspect="1"/>
          </p:cNvPicPr>
          <p:nvPr/>
        </p:nvPicPr>
        <p:blipFill rotWithShape="1">
          <a:blip r:embed="rId5"/>
          <a:srcRect r="19002"/>
          <a:stretch/>
        </p:blipFill>
        <p:spPr>
          <a:xfrm>
            <a:off x="4676556" y="1520506"/>
            <a:ext cx="4408812" cy="2567796"/>
          </a:xfrm>
          <a:prstGeom prst="rect">
            <a:avLst/>
          </a:prstGeom>
        </p:spPr>
      </p:pic>
      <p:pic>
        <p:nvPicPr>
          <p:cNvPr id="21" name="New Recording 228" descr="New Recording 228">
            <a:hlinkClick r:id="" action="ppaction://media"/>
            <a:extLst>
              <a:ext uri="{FF2B5EF4-FFF2-40B4-BE49-F238E27FC236}">
                <a16:creationId xmlns:a16="http://schemas.microsoft.com/office/drawing/2014/main" id="{D31E5058-969A-1C36-EA28-894B7907DD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021059" y="4091476"/>
            <a:ext cx="812800" cy="812800"/>
          </a:xfrm>
          <a:prstGeom prst="rect">
            <a:avLst/>
          </a:prstGeom>
        </p:spPr>
      </p:pic>
    </p:spTree>
    <p:extLst>
      <p:ext uri="{BB962C8B-B14F-4D97-AF65-F5344CB8AC3E}">
        <p14:creationId xmlns:p14="http://schemas.microsoft.com/office/powerpoint/2010/main" val="2631684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717"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800" dirty="0">
                <a:solidFill>
                  <a:schemeClr val="accent6"/>
                </a:solidFill>
              </a:rPr>
              <a:t>Klinefelter Syndrome</a:t>
            </a:r>
            <a:br>
              <a:rPr lang="en-US" sz="2800" dirty="0">
                <a:solidFill>
                  <a:schemeClr val="accent6"/>
                </a:solidFill>
              </a:rPr>
            </a:br>
            <a:r>
              <a:rPr lang="en-US" sz="2800" dirty="0">
                <a:solidFill>
                  <a:schemeClr val="accent6"/>
                </a:solidFill>
              </a:rPr>
              <a:t>(XXY)</a:t>
            </a:r>
          </a:p>
        </p:txBody>
      </p:sp>
      <p:grpSp>
        <p:nvGrpSpPr>
          <p:cNvPr id="15548" name="Google Shape;15548;p42"/>
          <p:cNvGrpSpPr/>
          <p:nvPr/>
        </p:nvGrpSpPr>
        <p:grpSpPr>
          <a:xfrm rot="20236556">
            <a:off x="-1299903" y="909153"/>
            <a:ext cx="2346307" cy="3236229"/>
            <a:chOff x="4822750" y="3176275"/>
            <a:chExt cx="400375" cy="553300"/>
          </a:xfrm>
          <a:solidFill>
            <a:srgbClr val="B62A8F">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B6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12477" y="2121714"/>
            <a:ext cx="333867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B62A8F"/>
                </a:solidFill>
              </a:rPr>
              <a:t>Symptoms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C72F66F4-AF17-C971-7310-4710229F89FE}"/>
              </a:ext>
            </a:extLst>
          </p:cNvPr>
          <p:cNvSpPr txBox="1"/>
          <p:nvPr/>
        </p:nvSpPr>
        <p:spPr>
          <a:xfrm>
            <a:off x="1923143" y="1185675"/>
            <a:ext cx="6248400" cy="3539430"/>
          </a:xfrm>
          <a:prstGeom prst="rect">
            <a:avLst/>
          </a:prstGeom>
          <a:noFill/>
        </p:spPr>
        <p:txBody>
          <a:bodyPr wrap="square" rtlCol="0">
            <a:spAutoFit/>
          </a:bodyPr>
          <a:lstStyle/>
          <a:p>
            <a:r>
              <a:rPr lang="en-US" sz="1600" dirty="0">
                <a:latin typeface="Cambria" panose="02040503050406030204" pitchFamily="18" charset="0"/>
                <a:ea typeface="Cambria" panose="02040503050406030204" pitchFamily="18" charset="0"/>
              </a:rPr>
              <a:t>Many boys with Klinefelter syndrome show few or only </a:t>
            </a:r>
            <a:r>
              <a:rPr lang="en-US" sz="1600" b="1" dirty="0">
                <a:latin typeface="Cambria" panose="02040503050406030204" pitchFamily="18" charset="0"/>
                <a:ea typeface="Cambria" panose="02040503050406030204" pitchFamily="18" charset="0"/>
              </a:rPr>
              <a:t>mild</a:t>
            </a:r>
            <a:r>
              <a:rPr lang="en-US" sz="1600" dirty="0">
                <a:latin typeface="Cambria" panose="02040503050406030204" pitchFamily="18" charset="0"/>
                <a:ea typeface="Cambria" panose="02040503050406030204" pitchFamily="18" charset="0"/>
              </a:rPr>
              <a:t> signs. The condition may go </a:t>
            </a:r>
            <a:r>
              <a:rPr lang="en-US" sz="1600" b="1" dirty="0">
                <a:latin typeface="Cambria" panose="02040503050406030204" pitchFamily="18" charset="0"/>
                <a:ea typeface="Cambria" panose="02040503050406030204" pitchFamily="18" charset="0"/>
              </a:rPr>
              <a:t>undiagnosed</a:t>
            </a:r>
            <a:r>
              <a:rPr lang="en-US" sz="1600" dirty="0">
                <a:latin typeface="Cambria" panose="02040503050406030204" pitchFamily="18" charset="0"/>
                <a:ea typeface="Cambria" panose="02040503050406030204" pitchFamily="18" charset="0"/>
              </a:rPr>
              <a:t> until adulthood or it may never be diagnosed.</a:t>
            </a:r>
          </a:p>
          <a:p>
            <a:r>
              <a:rPr lang="en-US" sz="1600" dirty="0">
                <a:latin typeface="Cambria" panose="02040503050406030204" pitchFamily="18" charset="0"/>
                <a:ea typeface="Cambria" panose="02040503050406030204" pitchFamily="18" charset="0"/>
              </a:rPr>
              <a:t>Signs and symptoms of Klinefelter syndrome also vary by age;</a:t>
            </a:r>
          </a:p>
          <a:p>
            <a:endParaRPr lang="en-US" sz="1600" dirty="0">
              <a:latin typeface="Cambria" panose="02040503050406030204" pitchFamily="18" charset="0"/>
              <a:ea typeface="Cambria" panose="02040503050406030204" pitchFamily="18" charset="0"/>
            </a:endParaRPr>
          </a:p>
          <a:p>
            <a:r>
              <a:rPr lang="en-US" sz="1600" b="1" dirty="0">
                <a:latin typeface="Cambria" panose="02040503050406030204" pitchFamily="18" charset="0"/>
                <a:ea typeface="Cambria" panose="02040503050406030204" pitchFamily="18" charset="0"/>
              </a:rPr>
              <a:t>Babies</a:t>
            </a:r>
          </a:p>
          <a:p>
            <a:r>
              <a:rPr lang="en-US" sz="1600" dirty="0">
                <a:latin typeface="Cambria" panose="02040503050406030204" pitchFamily="18" charset="0"/>
                <a:ea typeface="Cambria" panose="02040503050406030204" pitchFamily="18" charset="0"/>
              </a:rPr>
              <a:t>Signs and symptoms may include:</a:t>
            </a:r>
          </a:p>
          <a:p>
            <a:pPr marL="285750" lvl="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Problems at birth, such as testicles that haven't descended into the scrotum</a:t>
            </a:r>
          </a:p>
          <a:p>
            <a:pPr marL="285750" lvl="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Slow motor development — taking longer than average to sit up, crawl and walk</a:t>
            </a:r>
          </a:p>
          <a:p>
            <a:pPr marL="285750" lvl="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Delay in speaking</a:t>
            </a: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Weak muscles</a:t>
            </a:r>
          </a:p>
          <a:p>
            <a:pPr lvl="0"/>
            <a:endParaRPr lang="en-US" sz="1600" dirty="0">
              <a:latin typeface="Cambria" panose="02040503050406030204" pitchFamily="18" charset="0"/>
              <a:ea typeface="Cambria" panose="02040503050406030204" pitchFamily="18" charset="0"/>
            </a:endParaRPr>
          </a:p>
        </p:txBody>
      </p:sp>
      <p:pic>
        <p:nvPicPr>
          <p:cNvPr id="2" name="Audio Recording May 18, 2022 at 02:17:34" descr="Audio Recording May 18, 2022 at 02:17:34">
            <a:hlinkClick r:id="" action="ppaction://media"/>
            <a:extLst>
              <a:ext uri="{FF2B5EF4-FFF2-40B4-BE49-F238E27FC236}">
                <a16:creationId xmlns:a16="http://schemas.microsoft.com/office/drawing/2014/main" id="{AF58E2AD-39D1-49EF-799F-56E94DE9F10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80054" y="-1333"/>
            <a:ext cx="812800" cy="812800"/>
          </a:xfrm>
          <a:prstGeom prst="rect">
            <a:avLst/>
          </a:prstGeom>
        </p:spPr>
      </p:pic>
    </p:spTree>
    <p:extLst>
      <p:ext uri="{BB962C8B-B14F-4D97-AF65-F5344CB8AC3E}">
        <p14:creationId xmlns:p14="http://schemas.microsoft.com/office/powerpoint/2010/main" val="2959627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64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400" dirty="0">
                <a:solidFill>
                  <a:schemeClr val="accent6"/>
                </a:solidFill>
              </a:rPr>
              <a:t>Klinefelter Syndrome</a:t>
            </a:r>
            <a:br>
              <a:rPr lang="en-US" sz="2400" dirty="0">
                <a:solidFill>
                  <a:schemeClr val="accent6"/>
                </a:solidFill>
              </a:rPr>
            </a:br>
            <a:r>
              <a:rPr lang="en-US" sz="2400" dirty="0">
                <a:solidFill>
                  <a:schemeClr val="accent6"/>
                </a:solidFill>
              </a:rPr>
              <a:t>(XXY)</a:t>
            </a:r>
          </a:p>
        </p:txBody>
      </p:sp>
      <p:grpSp>
        <p:nvGrpSpPr>
          <p:cNvPr id="15548" name="Google Shape;15548;p42"/>
          <p:cNvGrpSpPr/>
          <p:nvPr/>
        </p:nvGrpSpPr>
        <p:grpSpPr>
          <a:xfrm rot="20236556">
            <a:off x="-1299903" y="909153"/>
            <a:ext cx="2346307" cy="3236229"/>
            <a:chOff x="4822750" y="3176275"/>
            <a:chExt cx="400375" cy="553300"/>
          </a:xfrm>
          <a:solidFill>
            <a:srgbClr val="B62A8F">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B6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12477" y="2121714"/>
            <a:ext cx="333867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B62A8F"/>
                </a:solidFill>
              </a:rPr>
              <a:t>Symptoms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C72F66F4-AF17-C971-7310-4710229F89FE}"/>
              </a:ext>
            </a:extLst>
          </p:cNvPr>
          <p:cNvSpPr txBox="1"/>
          <p:nvPr/>
        </p:nvSpPr>
        <p:spPr>
          <a:xfrm>
            <a:off x="1994945" y="1249795"/>
            <a:ext cx="6691855" cy="2554545"/>
          </a:xfrm>
          <a:prstGeom prst="rect">
            <a:avLst/>
          </a:prstGeom>
          <a:noFill/>
        </p:spPr>
        <p:txBody>
          <a:bodyPr wrap="square" rtlCol="0">
            <a:spAutoFit/>
          </a:bodyPr>
          <a:lstStyle/>
          <a:p>
            <a:endParaRPr lang="en-US" sz="1600" dirty="0">
              <a:latin typeface="Cambria" panose="02040503050406030204" pitchFamily="18" charset="0"/>
              <a:ea typeface="Cambria" panose="02040503050406030204" pitchFamily="18" charset="0"/>
            </a:endParaRPr>
          </a:p>
          <a:p>
            <a:r>
              <a:rPr lang="en-US" sz="1600" b="1" dirty="0">
                <a:latin typeface="Cambria" panose="02040503050406030204" pitchFamily="18" charset="0"/>
                <a:ea typeface="Cambria" panose="02040503050406030204" pitchFamily="18" charset="0"/>
              </a:rPr>
              <a:t>Boys and teenagers</a:t>
            </a:r>
          </a:p>
          <a:p>
            <a:r>
              <a:rPr lang="en-US" sz="1600" dirty="0">
                <a:latin typeface="Cambria" panose="02040503050406030204" pitchFamily="18" charset="0"/>
                <a:ea typeface="Cambria" panose="02040503050406030204" pitchFamily="18" charset="0"/>
              </a:rPr>
              <a:t>Signs and symptoms may include:</a:t>
            </a:r>
          </a:p>
          <a:p>
            <a:pPr marL="285750" lvl="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Absent, delayed or incomplete puberty</a:t>
            </a:r>
          </a:p>
          <a:p>
            <a:pPr marL="285750" lvl="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After puberty, less muscle and less facial and body hair compared with other teens</a:t>
            </a:r>
          </a:p>
          <a:p>
            <a:pPr marL="285750" lvl="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Small, firm testicles</a:t>
            </a:r>
          </a:p>
          <a:p>
            <a:pPr marL="285750" lvl="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Enlarged breast tissue (gynecomastia)</a:t>
            </a:r>
          </a:p>
          <a:p>
            <a:pPr marL="285750" lvl="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Learning disabilities, resulting in mild delays in speech and language development and problems with reading</a:t>
            </a:r>
          </a:p>
        </p:txBody>
      </p:sp>
      <p:pic>
        <p:nvPicPr>
          <p:cNvPr id="2" name="Audio Recording May 18, 2022 at 02:21:07" descr="Audio Recording May 18, 2022 at 02:21:07">
            <a:hlinkClick r:id="" action="ppaction://media"/>
            <a:extLst>
              <a:ext uri="{FF2B5EF4-FFF2-40B4-BE49-F238E27FC236}">
                <a16:creationId xmlns:a16="http://schemas.microsoft.com/office/drawing/2014/main" id="{67BB143D-CB6F-4D3D-130C-FFF36D3A5D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0877" y="8488"/>
            <a:ext cx="812800" cy="812800"/>
          </a:xfrm>
          <a:prstGeom prst="rect">
            <a:avLst/>
          </a:prstGeom>
        </p:spPr>
      </p:pic>
    </p:spTree>
    <p:extLst>
      <p:ext uri="{BB962C8B-B14F-4D97-AF65-F5344CB8AC3E}">
        <p14:creationId xmlns:p14="http://schemas.microsoft.com/office/powerpoint/2010/main" val="520687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08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400" dirty="0">
                <a:solidFill>
                  <a:schemeClr val="accent6"/>
                </a:solidFill>
              </a:rPr>
              <a:t>Klinefelter Syndrome</a:t>
            </a:r>
            <a:br>
              <a:rPr lang="en-US" sz="2400" dirty="0">
                <a:solidFill>
                  <a:schemeClr val="accent6"/>
                </a:solidFill>
              </a:rPr>
            </a:br>
            <a:r>
              <a:rPr lang="en-US" sz="2400" dirty="0">
                <a:solidFill>
                  <a:schemeClr val="accent6"/>
                </a:solidFill>
              </a:rPr>
              <a:t>(XXY)</a:t>
            </a:r>
          </a:p>
        </p:txBody>
      </p:sp>
      <p:grpSp>
        <p:nvGrpSpPr>
          <p:cNvPr id="15548" name="Google Shape;15548;p42"/>
          <p:cNvGrpSpPr/>
          <p:nvPr/>
        </p:nvGrpSpPr>
        <p:grpSpPr>
          <a:xfrm rot="20236556">
            <a:off x="-1299903" y="909153"/>
            <a:ext cx="2346307" cy="3236229"/>
            <a:chOff x="4822750" y="3176275"/>
            <a:chExt cx="400375" cy="553300"/>
          </a:xfrm>
          <a:solidFill>
            <a:srgbClr val="B62A8F">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B6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12477" y="2121714"/>
            <a:ext cx="333867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B62A8F"/>
                </a:solidFill>
              </a:rPr>
              <a:t>Symptoms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C72F66F4-AF17-C971-7310-4710229F89FE}"/>
              </a:ext>
            </a:extLst>
          </p:cNvPr>
          <p:cNvSpPr txBox="1"/>
          <p:nvPr/>
        </p:nvSpPr>
        <p:spPr>
          <a:xfrm>
            <a:off x="1864959" y="1219867"/>
            <a:ext cx="4163745" cy="2893100"/>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Men</a:t>
            </a:r>
          </a:p>
          <a:p>
            <a:r>
              <a:rPr lang="en-US" dirty="0">
                <a:latin typeface="Cambria" panose="02040503050406030204" pitchFamily="18" charset="0"/>
                <a:ea typeface="Cambria" panose="02040503050406030204" pitchFamily="18" charset="0"/>
              </a:rPr>
              <a:t>Signs and symptoms may include:</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Low sperm count or no sperm</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Small testicles and penis</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Taller than average height</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Weak bones</a:t>
            </a:r>
          </a:p>
          <a:p>
            <a:pPr lvl="0"/>
            <a:endParaRPr lang="en-US" dirty="0">
              <a:latin typeface="Cambria" panose="02040503050406030204" pitchFamily="18" charset="0"/>
              <a:ea typeface="Cambria" panose="02040503050406030204" pitchFamily="18" charset="0"/>
            </a:endParaRPr>
          </a:p>
          <a:p>
            <a:pPr lvl="0"/>
            <a:r>
              <a:rPr lang="en-US" dirty="0">
                <a:latin typeface="Cambria" panose="02040503050406030204" pitchFamily="18" charset="0"/>
                <a:ea typeface="Cambria" panose="02040503050406030204" pitchFamily="18" charset="0"/>
              </a:rPr>
              <a:t>Nearly half of all men with Klinefelter syndrome develop </a:t>
            </a:r>
            <a:r>
              <a:rPr lang="en-US" b="1" dirty="0">
                <a:latin typeface="Cambria" panose="02040503050406030204" pitchFamily="18" charset="0"/>
                <a:ea typeface="Cambria" panose="02040503050406030204" pitchFamily="18" charset="0"/>
              </a:rPr>
              <a:t>metabolic syndrome</a:t>
            </a:r>
            <a:r>
              <a:rPr lang="en-US" dirty="0">
                <a:latin typeface="Cambria" panose="02040503050406030204" pitchFamily="18" charset="0"/>
                <a:ea typeface="Cambria" panose="02040503050406030204" pitchFamily="18" charset="0"/>
              </a:rPr>
              <a:t>, which is a group of conditions that include type II diabetes, high blood pressure (hypertension), increased belly fat, high levels of fats (lipids) such as cholesterol and triglycerides in the blood.</a:t>
            </a:r>
          </a:p>
        </p:txBody>
      </p:sp>
      <p:sp>
        <p:nvSpPr>
          <p:cNvPr id="2" name="Rectangle 2">
            <a:extLst>
              <a:ext uri="{FF2B5EF4-FFF2-40B4-BE49-F238E27FC236}">
                <a16:creationId xmlns:a16="http://schemas.microsoft.com/office/drawing/2014/main" id="{E9849EB6-3F2F-C3BB-5480-BF084A20C325}"/>
              </a:ext>
            </a:extLst>
          </p:cNvPr>
          <p:cNvSpPr>
            <a:spLocks noChangeArrowheads="1"/>
          </p:cNvSpPr>
          <p:nvPr/>
        </p:nvSpPr>
        <p:spPr bwMode="auto">
          <a:xfrm>
            <a:off x="6313256" y="68247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pic>
        <p:nvPicPr>
          <p:cNvPr id="23553" name="Picture 5" descr="Genetic aspects of male infertility | Andrology Awareness Europe">
            <a:extLst>
              <a:ext uri="{FF2B5EF4-FFF2-40B4-BE49-F238E27FC236}">
                <a16:creationId xmlns:a16="http://schemas.microsoft.com/office/drawing/2014/main" id="{394134F7-4301-FEE2-B82D-C3C6B725B56A}"/>
              </a:ext>
            </a:extLst>
          </p:cNvPr>
          <p:cNvPicPr>
            <a:picLocks noChangeAspect="1" noChangeArrowheads="1"/>
          </p:cNvPicPr>
          <p:nvPr/>
        </p:nvPicPr>
        <p:blipFill rotWithShape="1">
          <a:blip r:embed="rId5" r:link="rId6">
            <a:extLst>
              <a:ext uri="{28A0092B-C50C-407E-A947-70E740481C1C}">
                <a14:useLocalDpi xmlns:a14="http://schemas.microsoft.com/office/drawing/2010/main" val="0"/>
              </a:ext>
            </a:extLst>
          </a:blip>
          <a:srcRect l="18726" r="17560"/>
          <a:stretch>
            <a:fillRect/>
          </a:stretch>
        </p:blipFill>
        <p:spPr bwMode="auto">
          <a:xfrm>
            <a:off x="6028704" y="891998"/>
            <a:ext cx="3079727" cy="3918446"/>
          </a:xfrm>
          <a:prstGeom prst="rect">
            <a:avLst/>
          </a:prstGeom>
          <a:noFill/>
          <a:extLst>
            <a:ext uri="{909E8E84-426E-40DD-AFC4-6F175D3DCCD1}">
              <a14:hiddenFill xmlns:a14="http://schemas.microsoft.com/office/drawing/2010/main">
                <a:solidFill>
                  <a:srgbClr val="FFFFFF"/>
                </a:solidFill>
              </a14:hiddenFill>
            </a:ext>
          </a:extLst>
        </p:spPr>
      </p:pic>
      <p:pic>
        <p:nvPicPr>
          <p:cNvPr id="3" name="Audio Recording May 18, 2022 at 02:27:06" descr="Audio Recording May 18, 2022 at 02:27:06">
            <a:hlinkClick r:id="" action="ppaction://media"/>
            <a:extLst>
              <a:ext uri="{FF2B5EF4-FFF2-40B4-BE49-F238E27FC236}">
                <a16:creationId xmlns:a16="http://schemas.microsoft.com/office/drawing/2014/main" id="{C20FE6B7-CE6A-96C0-4DBC-D6F2206A7D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03344" y="-14092"/>
            <a:ext cx="812800" cy="812800"/>
          </a:xfrm>
          <a:prstGeom prst="rect">
            <a:avLst/>
          </a:prstGeom>
        </p:spPr>
      </p:pic>
    </p:spTree>
    <p:extLst>
      <p:ext uri="{BB962C8B-B14F-4D97-AF65-F5344CB8AC3E}">
        <p14:creationId xmlns:p14="http://schemas.microsoft.com/office/powerpoint/2010/main" val="212555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323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400" dirty="0">
                <a:solidFill>
                  <a:schemeClr val="accent6"/>
                </a:solidFill>
              </a:rPr>
              <a:t>Klinefelter Syndrome</a:t>
            </a:r>
            <a:br>
              <a:rPr lang="en-US" sz="2400" dirty="0">
                <a:solidFill>
                  <a:schemeClr val="accent6"/>
                </a:solidFill>
              </a:rPr>
            </a:br>
            <a:r>
              <a:rPr lang="en-US" sz="2400" dirty="0">
                <a:solidFill>
                  <a:schemeClr val="accent6"/>
                </a:solidFill>
              </a:rPr>
              <a:t>(XXY)</a:t>
            </a:r>
          </a:p>
        </p:txBody>
      </p:sp>
      <p:grpSp>
        <p:nvGrpSpPr>
          <p:cNvPr id="15548" name="Google Shape;15548;p42"/>
          <p:cNvGrpSpPr/>
          <p:nvPr/>
        </p:nvGrpSpPr>
        <p:grpSpPr>
          <a:xfrm rot="20236556">
            <a:off x="-1299903" y="909153"/>
            <a:ext cx="2346307" cy="3236229"/>
            <a:chOff x="4822750" y="3176275"/>
            <a:chExt cx="400375" cy="553300"/>
          </a:xfrm>
          <a:solidFill>
            <a:srgbClr val="B62A8F">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B62A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12477" y="2121714"/>
            <a:ext cx="333867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B62A8F"/>
                </a:solidFill>
              </a:rPr>
              <a:t>Treatments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C72F66F4-AF17-C971-7310-4710229F89FE}"/>
              </a:ext>
            </a:extLst>
          </p:cNvPr>
          <p:cNvSpPr txBox="1"/>
          <p:nvPr/>
        </p:nvSpPr>
        <p:spPr>
          <a:xfrm>
            <a:off x="2927977" y="2160775"/>
            <a:ext cx="5547867" cy="1015663"/>
          </a:xfrm>
          <a:prstGeom prst="rect">
            <a:avLst/>
          </a:prstGeom>
          <a:noFill/>
        </p:spPr>
        <p:txBody>
          <a:bodyPr wrap="square" rtlCol="0">
            <a:spAutoFit/>
          </a:bodyPr>
          <a:lstStyle/>
          <a:p>
            <a:r>
              <a:rPr lang="en-US" sz="2000" dirty="0">
                <a:latin typeface="Cambria" panose="02040503050406030204" pitchFamily="18" charset="0"/>
                <a:ea typeface="Cambria" panose="02040503050406030204" pitchFamily="18" charset="0"/>
              </a:rPr>
              <a:t>There's no cure for Klinefelter syndrome, but some of the problems associated with the condition can be treated if necessary.</a:t>
            </a:r>
          </a:p>
        </p:txBody>
      </p:sp>
      <p:sp>
        <p:nvSpPr>
          <p:cNvPr id="2" name="Rectangle 2">
            <a:extLst>
              <a:ext uri="{FF2B5EF4-FFF2-40B4-BE49-F238E27FC236}">
                <a16:creationId xmlns:a16="http://schemas.microsoft.com/office/drawing/2014/main" id="{E9849EB6-3F2F-C3BB-5480-BF084A20C325}"/>
              </a:ext>
            </a:extLst>
          </p:cNvPr>
          <p:cNvSpPr>
            <a:spLocks noChangeArrowheads="1"/>
          </p:cNvSpPr>
          <p:nvPr/>
        </p:nvSpPr>
        <p:spPr bwMode="auto">
          <a:xfrm>
            <a:off x="6313256" y="68247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3" name="Google Shape;171;p18">
            <a:extLst>
              <a:ext uri="{FF2B5EF4-FFF2-40B4-BE49-F238E27FC236}">
                <a16:creationId xmlns:a16="http://schemas.microsoft.com/office/drawing/2014/main" id="{6BA32AE9-F06F-31B9-169B-9937535CA649}"/>
              </a:ext>
            </a:extLst>
          </p:cNvPr>
          <p:cNvSpPr/>
          <p:nvPr/>
        </p:nvSpPr>
        <p:spPr>
          <a:xfrm>
            <a:off x="2060111" y="2197194"/>
            <a:ext cx="793800" cy="793800"/>
          </a:xfrm>
          <a:prstGeom prst="flowChartConnector">
            <a:avLst/>
          </a:prstGeom>
          <a:solidFill>
            <a:schemeClr val="accent5"/>
          </a:solidFill>
          <a:ln w="76200" cap="flat" cmpd="sng">
            <a:solidFill>
              <a:srgbClr val="FFE59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 name="Google Shape;172;p18">
            <a:extLst>
              <a:ext uri="{FF2B5EF4-FFF2-40B4-BE49-F238E27FC236}">
                <a16:creationId xmlns:a16="http://schemas.microsoft.com/office/drawing/2014/main" id="{3218229E-62AA-3879-CB3E-63C3CD4605F1}"/>
              </a:ext>
            </a:extLst>
          </p:cNvPr>
          <p:cNvSpPr/>
          <p:nvPr/>
        </p:nvSpPr>
        <p:spPr>
          <a:xfrm>
            <a:off x="2293600" y="2358810"/>
            <a:ext cx="350052" cy="450146"/>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pic>
        <p:nvPicPr>
          <p:cNvPr id="3" name="Audio Recording May 18, 2022 at 02:27:45" descr="Audio Recording May 18, 2022 at 02:27:45">
            <a:hlinkClick r:id="" action="ppaction://media"/>
            <a:extLst>
              <a:ext uri="{FF2B5EF4-FFF2-40B4-BE49-F238E27FC236}">
                <a16:creationId xmlns:a16="http://schemas.microsoft.com/office/drawing/2014/main" id="{90957807-15B9-DFD1-11FC-C709D4D14F1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80400" y="43128"/>
            <a:ext cx="812800" cy="812800"/>
          </a:xfrm>
          <a:prstGeom prst="rect">
            <a:avLst/>
          </a:prstGeom>
        </p:spPr>
      </p:pic>
    </p:spTree>
    <p:extLst>
      <p:ext uri="{BB962C8B-B14F-4D97-AF65-F5344CB8AC3E}">
        <p14:creationId xmlns:p14="http://schemas.microsoft.com/office/powerpoint/2010/main" val="156550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3200" dirty="0">
                <a:solidFill>
                  <a:schemeClr val="accent3"/>
                </a:solidFill>
              </a:rPr>
              <a:t>Patau Syndrome</a:t>
            </a:r>
            <a:br>
              <a:rPr lang="en-US" sz="3200" dirty="0">
                <a:solidFill>
                  <a:schemeClr val="accent3"/>
                </a:solidFill>
              </a:rPr>
            </a:br>
            <a:r>
              <a:rPr lang="en-US" sz="2400" dirty="0">
                <a:solidFill>
                  <a:schemeClr val="accent3"/>
                </a:solidFill>
              </a:rPr>
              <a:t>(Trisomy 13)</a:t>
            </a:r>
            <a:endParaRPr lang="en-US" sz="3200" dirty="0">
              <a:solidFill>
                <a:schemeClr val="accent3"/>
              </a:solidFill>
            </a:endParaRPr>
          </a:p>
        </p:txBody>
      </p:sp>
      <p:grpSp>
        <p:nvGrpSpPr>
          <p:cNvPr id="15548" name="Google Shape;15548;p42"/>
          <p:cNvGrpSpPr/>
          <p:nvPr/>
        </p:nvGrpSpPr>
        <p:grpSpPr>
          <a:xfrm rot="20236556">
            <a:off x="-1299903" y="909153"/>
            <a:ext cx="2346307" cy="3236229"/>
            <a:chOff x="4822750" y="3176275"/>
            <a:chExt cx="400375" cy="553300"/>
          </a:xfrm>
          <a:solidFill>
            <a:srgbClr val="E94B86">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E94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94B86"/>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12477" y="2121714"/>
            <a:ext cx="333867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E94B86"/>
                </a:solidFill>
              </a:rPr>
              <a:t>Overview</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1" name="TextBox 20">
            <a:extLst>
              <a:ext uri="{FF2B5EF4-FFF2-40B4-BE49-F238E27FC236}">
                <a16:creationId xmlns:a16="http://schemas.microsoft.com/office/drawing/2014/main" id="{C72F66F4-AF17-C971-7310-4710229F89FE}"/>
              </a:ext>
            </a:extLst>
          </p:cNvPr>
          <p:cNvSpPr txBox="1"/>
          <p:nvPr/>
        </p:nvSpPr>
        <p:spPr>
          <a:xfrm>
            <a:off x="2243979" y="1151061"/>
            <a:ext cx="5547867" cy="2554545"/>
          </a:xfrm>
          <a:prstGeom prst="rect">
            <a:avLst/>
          </a:prstGeom>
          <a:noFill/>
        </p:spPr>
        <p:txBody>
          <a:bodyPr wrap="square" rtlCol="0">
            <a:spAutoFit/>
          </a:bodyPr>
          <a:lstStyle/>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Trisomy 13, also called Patau syndrome, is a chromosomal condition associated with </a:t>
            </a:r>
            <a:r>
              <a:rPr lang="en-US" sz="1600" b="1" dirty="0">
                <a:latin typeface="Cambria" panose="02040503050406030204" pitchFamily="18" charset="0"/>
                <a:ea typeface="Cambria" panose="02040503050406030204" pitchFamily="18" charset="0"/>
              </a:rPr>
              <a:t>severe</a:t>
            </a:r>
            <a:r>
              <a:rPr lang="en-US" sz="1600" dirty="0">
                <a:latin typeface="Cambria" panose="02040503050406030204" pitchFamily="18" charset="0"/>
                <a:ea typeface="Cambria" panose="02040503050406030204" pitchFamily="18" charset="0"/>
              </a:rPr>
              <a:t> </a:t>
            </a:r>
            <a:r>
              <a:rPr lang="en-US" sz="1600" b="1" dirty="0">
                <a:latin typeface="Cambria" panose="02040503050406030204" pitchFamily="18" charset="0"/>
                <a:ea typeface="Cambria" panose="02040503050406030204" pitchFamily="18" charset="0"/>
              </a:rPr>
              <a:t>intellectual</a:t>
            </a:r>
            <a:r>
              <a:rPr lang="en-US" sz="1600" dirty="0">
                <a:latin typeface="Cambria" panose="02040503050406030204" pitchFamily="18" charset="0"/>
                <a:ea typeface="Cambria" panose="02040503050406030204" pitchFamily="18" charset="0"/>
              </a:rPr>
              <a:t> disability and </a:t>
            </a:r>
            <a:r>
              <a:rPr lang="en-US" sz="1600" b="1" dirty="0">
                <a:latin typeface="Cambria" panose="02040503050406030204" pitchFamily="18" charset="0"/>
                <a:ea typeface="Cambria" panose="02040503050406030204" pitchFamily="18" charset="0"/>
              </a:rPr>
              <a:t>physical</a:t>
            </a:r>
            <a:r>
              <a:rPr lang="en-US" sz="1600" dirty="0">
                <a:latin typeface="Cambria" panose="02040503050406030204" pitchFamily="18" charset="0"/>
                <a:ea typeface="Cambria" panose="02040503050406030204" pitchFamily="18" charset="0"/>
              </a:rPr>
              <a:t> </a:t>
            </a:r>
            <a:r>
              <a:rPr lang="en-US" sz="1600" b="1" dirty="0">
                <a:latin typeface="Cambria" panose="02040503050406030204" pitchFamily="18" charset="0"/>
                <a:ea typeface="Cambria" panose="02040503050406030204" pitchFamily="18" charset="0"/>
              </a:rPr>
              <a:t>abnormalities</a:t>
            </a:r>
            <a:r>
              <a:rPr lang="en-US" sz="1600" dirty="0">
                <a:latin typeface="Cambria" panose="02040503050406030204" pitchFamily="18" charset="0"/>
                <a:ea typeface="Cambria" panose="02040503050406030204" pitchFamily="18" charset="0"/>
              </a:rPr>
              <a:t> in many parts of the body.</a:t>
            </a:r>
          </a:p>
          <a:p>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Due to the presence of several life-threatening medical problems, many infants with trisomy 13 die within their </a:t>
            </a:r>
            <a:r>
              <a:rPr lang="en-US" sz="1600" b="1" dirty="0">
                <a:latin typeface="Cambria" panose="02040503050406030204" pitchFamily="18" charset="0"/>
                <a:ea typeface="Cambria" panose="02040503050406030204" pitchFamily="18" charset="0"/>
              </a:rPr>
              <a:t>first days or weeks</a:t>
            </a:r>
            <a:r>
              <a:rPr lang="en-US" sz="1600" dirty="0">
                <a:latin typeface="Cambria" panose="02040503050406030204" pitchFamily="18" charset="0"/>
                <a:ea typeface="Cambria" panose="02040503050406030204" pitchFamily="18" charset="0"/>
              </a:rPr>
              <a:t> of life. Only five percent to 10 percent of children with this condition live past their first year.</a:t>
            </a:r>
          </a:p>
          <a:p>
            <a:endParaRPr lang="en-US" sz="1600"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sz="1600" dirty="0">
                <a:latin typeface="Cambria" panose="02040503050406030204" pitchFamily="18" charset="0"/>
                <a:ea typeface="Cambria" panose="02040503050406030204" pitchFamily="18" charset="0"/>
              </a:rPr>
              <a:t>Trisomy 13 occurs in about 1 in 16,000 newborns.</a:t>
            </a:r>
          </a:p>
        </p:txBody>
      </p:sp>
      <p:sp>
        <p:nvSpPr>
          <p:cNvPr id="2" name="Rectangle 2">
            <a:extLst>
              <a:ext uri="{FF2B5EF4-FFF2-40B4-BE49-F238E27FC236}">
                <a16:creationId xmlns:a16="http://schemas.microsoft.com/office/drawing/2014/main" id="{E9849EB6-3F2F-C3BB-5480-BF084A20C325}"/>
              </a:ext>
            </a:extLst>
          </p:cNvPr>
          <p:cNvSpPr>
            <a:spLocks noChangeArrowheads="1"/>
          </p:cNvSpPr>
          <p:nvPr/>
        </p:nvSpPr>
        <p:spPr bwMode="auto">
          <a:xfrm>
            <a:off x="6313256" y="68247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pic>
        <p:nvPicPr>
          <p:cNvPr id="3" name="Audio Recording May 18, 2022 at 02:35:14" descr="Audio Recording May 18, 2022 at 02:35:14">
            <a:hlinkClick r:id="" action="ppaction://media"/>
            <a:extLst>
              <a:ext uri="{FF2B5EF4-FFF2-40B4-BE49-F238E27FC236}">
                <a16:creationId xmlns:a16="http://schemas.microsoft.com/office/drawing/2014/main" id="{5F76FFC2-CD8A-6781-E5E1-3F17A969E7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80400" y="-93299"/>
            <a:ext cx="812800" cy="812800"/>
          </a:xfrm>
          <a:prstGeom prst="rect">
            <a:avLst/>
          </a:prstGeom>
        </p:spPr>
      </p:pic>
    </p:spTree>
    <p:extLst>
      <p:ext uri="{BB962C8B-B14F-4D97-AF65-F5344CB8AC3E}">
        <p14:creationId xmlns:p14="http://schemas.microsoft.com/office/powerpoint/2010/main" val="254984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9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3200" dirty="0">
                <a:solidFill>
                  <a:schemeClr val="accent3"/>
                </a:solidFill>
                <a:latin typeface="Britannic Bold" panose="020B0903060703020204" pitchFamily="34" charset="77"/>
              </a:rPr>
              <a:t>Patau Syndrome</a:t>
            </a:r>
            <a:br>
              <a:rPr lang="en-US" sz="3200" dirty="0">
                <a:solidFill>
                  <a:schemeClr val="accent3"/>
                </a:solidFill>
                <a:latin typeface="Britannic Bold" panose="020B0903060703020204" pitchFamily="34" charset="77"/>
              </a:rPr>
            </a:br>
            <a:r>
              <a:rPr lang="en-US" sz="2400" dirty="0">
                <a:solidFill>
                  <a:schemeClr val="accent3"/>
                </a:solidFill>
                <a:latin typeface="Britannic Bold" panose="020B0903060703020204" pitchFamily="34" charset="77"/>
              </a:rPr>
              <a:t>(Trisomy 13)</a:t>
            </a:r>
            <a:endParaRPr lang="en-US" sz="3200" dirty="0">
              <a:solidFill>
                <a:schemeClr val="accent3"/>
              </a:solidFill>
              <a:latin typeface="Britannic Bold" panose="020B0903060703020204" pitchFamily="34" charset="77"/>
            </a:endParaRPr>
          </a:p>
        </p:txBody>
      </p:sp>
      <p:grpSp>
        <p:nvGrpSpPr>
          <p:cNvPr id="15548" name="Google Shape;15548;p42"/>
          <p:cNvGrpSpPr/>
          <p:nvPr/>
        </p:nvGrpSpPr>
        <p:grpSpPr>
          <a:xfrm rot="20236556">
            <a:off x="-1299903" y="909153"/>
            <a:ext cx="2346307" cy="3236229"/>
            <a:chOff x="4822750" y="3176275"/>
            <a:chExt cx="400375" cy="553300"/>
          </a:xfrm>
          <a:solidFill>
            <a:srgbClr val="E94B86">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E94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94B86"/>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12477" y="2121714"/>
            <a:ext cx="333867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E94B86"/>
                </a:solidFill>
                <a:latin typeface="Britannic Bold" panose="020B0903060703020204" pitchFamily="34" charset="77"/>
              </a:rPr>
              <a:t>Causes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 name="Rectangle 2">
            <a:extLst>
              <a:ext uri="{FF2B5EF4-FFF2-40B4-BE49-F238E27FC236}">
                <a16:creationId xmlns:a16="http://schemas.microsoft.com/office/drawing/2014/main" id="{E9849EB6-3F2F-C3BB-5480-BF084A20C325}"/>
              </a:ext>
            </a:extLst>
          </p:cNvPr>
          <p:cNvSpPr>
            <a:spLocks noChangeArrowheads="1"/>
          </p:cNvSpPr>
          <p:nvPr/>
        </p:nvSpPr>
        <p:spPr bwMode="auto">
          <a:xfrm>
            <a:off x="6313256" y="68247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3" name="Rectangle 2">
            <a:extLst>
              <a:ext uri="{FF2B5EF4-FFF2-40B4-BE49-F238E27FC236}">
                <a16:creationId xmlns:a16="http://schemas.microsoft.com/office/drawing/2014/main" id="{F3E99FDB-E7A3-2D19-2B9F-0536DE2EF2DB}"/>
              </a:ext>
            </a:extLst>
          </p:cNvPr>
          <p:cNvSpPr>
            <a:spLocks noChangeArrowheads="1"/>
          </p:cNvSpPr>
          <p:nvPr/>
        </p:nvSpPr>
        <p:spPr bwMode="auto">
          <a:xfrm>
            <a:off x="2068951" y="1281816"/>
            <a:ext cx="311391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Most cases of trisomy 13 </a:t>
            </a:r>
            <a:r>
              <a:rPr kumimoji="0" lang="en-US" altLang="en-US" sz="1600" b="1"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are not inherited </a:t>
            </a: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and result from having </a:t>
            </a:r>
            <a:r>
              <a:rPr kumimoji="0" lang="en-US" altLang="en-US" sz="1600" b="1"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three</a:t>
            </a: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 </a:t>
            </a:r>
            <a:r>
              <a:rPr kumimoji="0" lang="en-US" altLang="en-US" sz="1600" b="1"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copies</a:t>
            </a: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 of </a:t>
            </a:r>
            <a:r>
              <a:rPr kumimoji="0" lang="en-US" altLang="en-US" sz="1600" b="0" i="0"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chromosome 13 </a:t>
            </a: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in each cell in the body instead of the usual two copies.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dirty="0">
              <a:solidFill>
                <a:srgbClr val="444444"/>
              </a:solidFill>
              <a:latin typeface="Cambria" panose="02040503050406030204" pitchFamily="18" charset="0"/>
              <a:ea typeface="Cambria" panose="02040503050406030204" pitchFamily="18" charset="0"/>
              <a:cs typeface="Apple Chancery" panose="03020702040506060504" pitchFamily="66" charset="-79"/>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An error in cell division called </a:t>
            </a:r>
            <a:r>
              <a:rPr kumimoji="0" lang="en-US" altLang="en-US" sz="1600" b="1"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nondisjunction</a:t>
            </a: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pple Chancery" panose="03020702040506060504" pitchFamily="66" charset="-79"/>
              </a:rPr>
              <a:t> results in a reproductive cell with an abnormal number of chromosomes.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cs typeface="Apple Chancery" panose="03020702040506060504" pitchFamily="66" charset="-79"/>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pic>
        <p:nvPicPr>
          <p:cNvPr id="26625" name="Picture 3" descr="Karyotype showing trisomy 13, indicated by the extra copy of chromosome 13.  | Download Scientific Diagram">
            <a:extLst>
              <a:ext uri="{FF2B5EF4-FFF2-40B4-BE49-F238E27FC236}">
                <a16:creationId xmlns:a16="http://schemas.microsoft.com/office/drawing/2014/main" id="{33704637-1934-FB94-E6C5-D0F4AB28E774}"/>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289217" y="1280581"/>
            <a:ext cx="3470476" cy="2937330"/>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Recording May 18, 2022 at 02:36:46" descr="Audio Recording May 18, 2022 at 02:36:46">
            <a:hlinkClick r:id="" action="ppaction://media"/>
            <a:extLst>
              <a:ext uri="{FF2B5EF4-FFF2-40B4-BE49-F238E27FC236}">
                <a16:creationId xmlns:a16="http://schemas.microsoft.com/office/drawing/2014/main" id="{37DC2447-1909-F371-7D2B-B9C7449678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80054" y="32553"/>
            <a:ext cx="812800" cy="812800"/>
          </a:xfrm>
          <a:prstGeom prst="rect">
            <a:avLst/>
          </a:prstGeom>
        </p:spPr>
      </p:pic>
    </p:spTree>
    <p:extLst>
      <p:ext uri="{BB962C8B-B14F-4D97-AF65-F5344CB8AC3E}">
        <p14:creationId xmlns:p14="http://schemas.microsoft.com/office/powerpoint/2010/main" val="410063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3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400" dirty="0">
                <a:solidFill>
                  <a:schemeClr val="accent3"/>
                </a:solidFill>
                <a:latin typeface="Fira Sans" panose="020B0803050000020004" pitchFamily="34" charset="0"/>
              </a:rPr>
              <a:t>Patau Syndrome</a:t>
            </a:r>
            <a:br>
              <a:rPr lang="en-US" sz="2400" dirty="0">
                <a:solidFill>
                  <a:schemeClr val="accent3"/>
                </a:solidFill>
                <a:latin typeface="Fira Sans" panose="020B0803050000020004" pitchFamily="34" charset="0"/>
              </a:rPr>
            </a:br>
            <a:r>
              <a:rPr lang="en-US" dirty="0">
                <a:solidFill>
                  <a:schemeClr val="accent3"/>
                </a:solidFill>
                <a:latin typeface="Fira Sans" panose="020B0803050000020004" pitchFamily="34" charset="0"/>
              </a:rPr>
              <a:t>(Trisomy 13)</a:t>
            </a:r>
            <a:endParaRPr lang="en-US" sz="2400" dirty="0">
              <a:solidFill>
                <a:schemeClr val="accent3"/>
              </a:solidFill>
              <a:latin typeface="Fira Sans" panose="020B0803050000020004" pitchFamily="34" charset="0"/>
            </a:endParaRPr>
          </a:p>
        </p:txBody>
      </p:sp>
      <p:grpSp>
        <p:nvGrpSpPr>
          <p:cNvPr id="15548" name="Google Shape;15548;p42"/>
          <p:cNvGrpSpPr/>
          <p:nvPr/>
        </p:nvGrpSpPr>
        <p:grpSpPr>
          <a:xfrm rot="20236556">
            <a:off x="-1299903" y="909153"/>
            <a:ext cx="2346307" cy="3236229"/>
            <a:chOff x="4822750" y="3176275"/>
            <a:chExt cx="400375" cy="553300"/>
          </a:xfrm>
          <a:solidFill>
            <a:srgbClr val="E94B86">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E94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94B86"/>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12477" y="2121714"/>
            <a:ext cx="333867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E94B86"/>
                </a:solidFill>
              </a:rPr>
              <a:t>Causes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 name="Rectangle 2">
            <a:extLst>
              <a:ext uri="{FF2B5EF4-FFF2-40B4-BE49-F238E27FC236}">
                <a16:creationId xmlns:a16="http://schemas.microsoft.com/office/drawing/2014/main" id="{E9849EB6-3F2F-C3BB-5480-BF084A20C325}"/>
              </a:ext>
            </a:extLst>
          </p:cNvPr>
          <p:cNvSpPr>
            <a:spLocks noChangeArrowheads="1"/>
          </p:cNvSpPr>
          <p:nvPr/>
        </p:nvSpPr>
        <p:spPr bwMode="auto">
          <a:xfrm>
            <a:off x="6313256" y="68247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5" name="Rectangle 2">
            <a:extLst>
              <a:ext uri="{FF2B5EF4-FFF2-40B4-BE49-F238E27FC236}">
                <a16:creationId xmlns:a16="http://schemas.microsoft.com/office/drawing/2014/main" id="{7797532C-2CFF-8519-0714-63C6ED3AF736}"/>
              </a:ext>
            </a:extLst>
          </p:cNvPr>
          <p:cNvSpPr>
            <a:spLocks noChangeArrowheads="1"/>
          </p:cNvSpPr>
          <p:nvPr/>
        </p:nvSpPr>
        <p:spPr bwMode="auto">
          <a:xfrm>
            <a:off x="1901079" y="1855004"/>
            <a:ext cx="365702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An unaffected person can carry a </a:t>
            </a:r>
            <a:r>
              <a:rPr kumimoji="0" lang="en-US" altLang="en-US" sz="1600" b="1"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rearrangement of genetic material </a:t>
            </a: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between chromosome 13 and another chromosome. These rearrangements are called </a:t>
            </a:r>
            <a:r>
              <a:rPr kumimoji="0" lang="en-US" altLang="en-US" sz="1600" b="1"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balanced translocations </a:t>
            </a: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because there is no extra material from chromosome 13. Affected people have two normal copies of chromosome 13, plus an extra copy of chromosome 13 attached to another chromosome. In </a:t>
            </a:r>
            <a:r>
              <a:rPr kumimoji="0" lang="en-US" altLang="en-US" sz="1600" b="1"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rare</a:t>
            </a: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 cases, </a:t>
            </a:r>
            <a:r>
              <a:rPr kumimoji="0" lang="en-US" altLang="en-US" sz="1600" b="1"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only part of chromosome 13 </a:t>
            </a:r>
            <a:r>
              <a:rPr kumimoji="0" lang="en-US" altLang="en-US" sz="1600" b="0" i="0" u="none" strike="noStrike" cap="none" normalizeH="0" baseline="0" dirty="0">
                <a:ln>
                  <a:noFill/>
                </a:ln>
                <a:solidFill>
                  <a:srgbClr val="444444"/>
                </a:solidFill>
                <a:effectLst/>
                <a:latin typeface="Cambria" panose="02040503050406030204" pitchFamily="18" charset="0"/>
                <a:ea typeface="Cambria" panose="02040503050406030204" pitchFamily="18" charset="0"/>
                <a:cs typeface="Arial" panose="020B0604020202020204" pitchFamily="34" charset="0"/>
              </a:rPr>
              <a:t>is present in three copies.</a:t>
            </a:r>
            <a:endParaRPr kumimoji="0" lang="en-US" altLang="en-US" sz="16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p:txBody>
      </p:sp>
      <p:pic>
        <p:nvPicPr>
          <p:cNvPr id="27649" name="Picture 4" descr="A case of heterologous Robertsonian translocation trisomy 13 with a... |  Download Scientific Diagram">
            <a:extLst>
              <a:ext uri="{FF2B5EF4-FFF2-40B4-BE49-F238E27FC236}">
                <a16:creationId xmlns:a16="http://schemas.microsoft.com/office/drawing/2014/main" id="{49E1217F-FEED-9BDC-5B11-B7F2ACC9F374}"/>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5562362" y="1999020"/>
            <a:ext cx="3543037" cy="277330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54CAAE5-D471-E087-A033-FECC9CD91EC3}"/>
              </a:ext>
            </a:extLst>
          </p:cNvPr>
          <p:cNvSpPr txBox="1"/>
          <p:nvPr/>
        </p:nvSpPr>
        <p:spPr>
          <a:xfrm>
            <a:off x="1901079" y="849794"/>
            <a:ext cx="7092474" cy="1077218"/>
          </a:xfrm>
          <a:prstGeom prst="rect">
            <a:avLst/>
          </a:prstGeom>
          <a:noFill/>
        </p:spPr>
        <p:txBody>
          <a:bodyPr wrap="square" rtlCol="0">
            <a:spAutoFit/>
          </a:bodyPr>
          <a:lstStyle/>
          <a:p>
            <a:r>
              <a:rPr lang="en-US" altLang="en-US" sz="1600" dirty="0">
                <a:solidFill>
                  <a:srgbClr val="444444"/>
                </a:solidFill>
                <a:latin typeface="Cambria" panose="02040503050406030204" pitchFamily="18" charset="0"/>
                <a:ea typeface="Cambria" panose="02040503050406030204" pitchFamily="18" charset="0"/>
                <a:cs typeface="Arial" panose="020B0604020202020204" pitchFamily="34" charset="0"/>
              </a:rPr>
              <a:t>Trisomy 13 can also occur when chromosome 13 becomes attached (</a:t>
            </a:r>
            <a:r>
              <a:rPr lang="en-US" altLang="en-US" sz="1600" b="1" dirty="0">
                <a:solidFill>
                  <a:srgbClr val="444444"/>
                </a:solidFill>
                <a:latin typeface="Cambria" panose="02040503050406030204" pitchFamily="18" charset="0"/>
                <a:ea typeface="Cambria" panose="02040503050406030204" pitchFamily="18" charset="0"/>
                <a:cs typeface="Arial" panose="020B0604020202020204" pitchFamily="34" charset="0"/>
              </a:rPr>
              <a:t>translocated</a:t>
            </a:r>
            <a:r>
              <a:rPr lang="en-US" altLang="en-US" sz="1600" dirty="0">
                <a:solidFill>
                  <a:srgbClr val="444444"/>
                </a:solidFill>
                <a:latin typeface="Cambria" panose="02040503050406030204" pitchFamily="18" charset="0"/>
                <a:ea typeface="Cambria" panose="02040503050406030204" pitchFamily="18" charset="0"/>
                <a:cs typeface="Arial" panose="020B0604020202020204" pitchFamily="34" charset="0"/>
              </a:rPr>
              <a:t>) to another chromosome during the formation of reproductive cells (eggs and sperm) or very early in fetal development.</a:t>
            </a:r>
          </a:p>
          <a:p>
            <a:r>
              <a:rPr lang="en-US" altLang="en-US" sz="1600" dirty="0">
                <a:solidFill>
                  <a:srgbClr val="444444"/>
                </a:solidFill>
                <a:latin typeface="Cambria" panose="02040503050406030204" pitchFamily="18" charset="0"/>
                <a:ea typeface="Cambria" panose="02040503050406030204" pitchFamily="18" charset="0"/>
                <a:cs typeface="Arial" panose="020B0604020202020204" pitchFamily="34" charset="0"/>
              </a:rPr>
              <a:t>Translocation trisomy 13 </a:t>
            </a:r>
            <a:r>
              <a:rPr lang="en-US" altLang="en-US" sz="1600" b="1" dirty="0">
                <a:solidFill>
                  <a:srgbClr val="444444"/>
                </a:solidFill>
                <a:latin typeface="Cambria" panose="02040503050406030204" pitchFamily="18" charset="0"/>
                <a:ea typeface="Cambria" panose="02040503050406030204" pitchFamily="18" charset="0"/>
                <a:cs typeface="Arial" panose="020B0604020202020204" pitchFamily="34" charset="0"/>
              </a:rPr>
              <a:t>can be inherited</a:t>
            </a:r>
            <a:r>
              <a:rPr lang="en-US" altLang="en-US" sz="1600" dirty="0">
                <a:solidFill>
                  <a:srgbClr val="444444"/>
                </a:solidFill>
                <a:latin typeface="Cambria" panose="02040503050406030204" pitchFamily="18" charset="0"/>
                <a:ea typeface="Cambria" panose="02040503050406030204" pitchFamily="18" charset="0"/>
                <a:cs typeface="Arial" panose="020B0604020202020204" pitchFamily="34" charset="0"/>
              </a:rPr>
              <a:t>.</a:t>
            </a:r>
            <a:endParaRPr lang="en-US" sz="1600" dirty="0">
              <a:latin typeface="Cambria" panose="02040503050406030204" pitchFamily="18" charset="0"/>
              <a:ea typeface="Cambria" panose="02040503050406030204" pitchFamily="18" charset="0"/>
            </a:endParaRPr>
          </a:p>
        </p:txBody>
      </p:sp>
      <p:pic>
        <p:nvPicPr>
          <p:cNvPr id="3" name="Audio Recording May 18, 2022 at 02:41:24" descr="Audio Recording May 18, 2022 at 02:41:24">
            <a:hlinkClick r:id="" action="ppaction://media"/>
            <a:extLst>
              <a:ext uri="{FF2B5EF4-FFF2-40B4-BE49-F238E27FC236}">
                <a16:creationId xmlns:a16="http://schemas.microsoft.com/office/drawing/2014/main" id="{CC09A707-2C6A-6E05-BB61-DD8C5F4108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027377" y="-12437"/>
            <a:ext cx="812800" cy="812800"/>
          </a:xfrm>
          <a:prstGeom prst="rect">
            <a:avLst/>
          </a:prstGeom>
        </p:spPr>
      </p:pic>
    </p:spTree>
    <p:extLst>
      <p:ext uri="{BB962C8B-B14F-4D97-AF65-F5344CB8AC3E}">
        <p14:creationId xmlns:p14="http://schemas.microsoft.com/office/powerpoint/2010/main" val="1241637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912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400" dirty="0">
                <a:solidFill>
                  <a:schemeClr val="accent3"/>
                </a:solidFill>
              </a:rPr>
              <a:t>Patau Syndrome</a:t>
            </a:r>
            <a:br>
              <a:rPr lang="en-US" sz="2400" dirty="0">
                <a:solidFill>
                  <a:schemeClr val="accent3"/>
                </a:solidFill>
              </a:rPr>
            </a:br>
            <a:r>
              <a:rPr lang="en-US" dirty="0">
                <a:solidFill>
                  <a:schemeClr val="accent3"/>
                </a:solidFill>
              </a:rPr>
              <a:t>(Trisomy 13)</a:t>
            </a:r>
            <a:endParaRPr lang="en-US" sz="2400" dirty="0">
              <a:solidFill>
                <a:schemeClr val="accent3"/>
              </a:solidFill>
            </a:endParaRPr>
          </a:p>
        </p:txBody>
      </p:sp>
      <p:grpSp>
        <p:nvGrpSpPr>
          <p:cNvPr id="15548" name="Google Shape;15548;p42"/>
          <p:cNvGrpSpPr/>
          <p:nvPr/>
        </p:nvGrpSpPr>
        <p:grpSpPr>
          <a:xfrm rot="20236556">
            <a:off x="-1299903" y="909153"/>
            <a:ext cx="2346307" cy="3236229"/>
            <a:chOff x="4822750" y="3176275"/>
            <a:chExt cx="400375" cy="553300"/>
          </a:xfrm>
          <a:solidFill>
            <a:srgbClr val="E94B86">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E94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94B86"/>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12477" y="2121714"/>
            <a:ext cx="333867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E94B86"/>
                </a:solidFill>
              </a:rPr>
              <a:t>Symptoms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 name="Rectangle 2">
            <a:extLst>
              <a:ext uri="{FF2B5EF4-FFF2-40B4-BE49-F238E27FC236}">
                <a16:creationId xmlns:a16="http://schemas.microsoft.com/office/drawing/2014/main" id="{E9849EB6-3F2F-C3BB-5480-BF084A20C325}"/>
              </a:ext>
            </a:extLst>
          </p:cNvPr>
          <p:cNvSpPr>
            <a:spLocks noChangeArrowheads="1"/>
          </p:cNvSpPr>
          <p:nvPr/>
        </p:nvSpPr>
        <p:spPr bwMode="auto">
          <a:xfrm>
            <a:off x="6313256" y="68247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9A21082F-34F3-C694-AEDB-25E8B1581E5E}"/>
              </a:ext>
            </a:extLst>
          </p:cNvPr>
          <p:cNvSpPr txBox="1"/>
          <p:nvPr/>
        </p:nvSpPr>
        <p:spPr>
          <a:xfrm>
            <a:off x="1821213" y="1327421"/>
            <a:ext cx="3744699" cy="1600438"/>
          </a:xfrm>
          <a:prstGeom prst="rect">
            <a:avLst/>
          </a:prstGeom>
          <a:noFill/>
        </p:spPr>
        <p:txBody>
          <a:bodyPr wrap="square">
            <a:spAutoFit/>
          </a:bodyPr>
          <a:lstStyle/>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Underdeveloped nose or nostrils</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Cleft lip or palate</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Extra fingers or toes (polydactyly)</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Brain or spinal cord abnormalities </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Undescended testes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Absence of 1 or both eyes (anophthalmia)</a:t>
            </a:r>
          </a:p>
          <a:p>
            <a:pPr marL="285750" lvl="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p:txBody>
      </p:sp>
      <p:cxnSp>
        <p:nvCxnSpPr>
          <p:cNvPr id="55" name="Google Shape;291;p19">
            <a:extLst>
              <a:ext uri="{FF2B5EF4-FFF2-40B4-BE49-F238E27FC236}">
                <a16:creationId xmlns:a16="http://schemas.microsoft.com/office/drawing/2014/main" id="{4395A35B-1650-48C0-688E-793172AFDCA7}"/>
              </a:ext>
            </a:extLst>
          </p:cNvPr>
          <p:cNvCxnSpPr/>
          <p:nvPr/>
        </p:nvCxnSpPr>
        <p:spPr>
          <a:xfrm rot="10800000">
            <a:off x="8686801" y="1398633"/>
            <a:ext cx="914100" cy="0"/>
          </a:xfrm>
          <a:prstGeom prst="straightConnector1">
            <a:avLst/>
          </a:prstGeom>
          <a:noFill/>
          <a:ln w="19050" cap="flat" cmpd="sng">
            <a:solidFill>
              <a:schemeClr val="accent4"/>
            </a:solidFill>
            <a:prstDash val="solid"/>
            <a:round/>
            <a:headEnd type="none" w="med" len="med"/>
            <a:tailEnd type="oval" w="med" len="med"/>
          </a:ln>
        </p:spPr>
      </p:cxnSp>
      <p:cxnSp>
        <p:nvCxnSpPr>
          <p:cNvPr id="56" name="Google Shape;292;p19">
            <a:extLst>
              <a:ext uri="{FF2B5EF4-FFF2-40B4-BE49-F238E27FC236}">
                <a16:creationId xmlns:a16="http://schemas.microsoft.com/office/drawing/2014/main" id="{38422A70-C024-52C3-D3D4-3177E631C8BC}"/>
              </a:ext>
            </a:extLst>
          </p:cNvPr>
          <p:cNvCxnSpPr/>
          <p:nvPr/>
        </p:nvCxnSpPr>
        <p:spPr>
          <a:xfrm rot="10800000">
            <a:off x="8686801" y="2408587"/>
            <a:ext cx="914100" cy="0"/>
          </a:xfrm>
          <a:prstGeom prst="straightConnector1">
            <a:avLst/>
          </a:prstGeom>
          <a:noFill/>
          <a:ln w="19050" cap="flat" cmpd="sng">
            <a:solidFill>
              <a:schemeClr val="accent6"/>
            </a:solidFill>
            <a:prstDash val="solid"/>
            <a:round/>
            <a:headEnd type="none" w="med" len="med"/>
            <a:tailEnd type="oval" w="med" len="med"/>
          </a:ln>
        </p:spPr>
      </p:cxnSp>
      <p:cxnSp>
        <p:nvCxnSpPr>
          <p:cNvPr id="57" name="Google Shape;293;p19">
            <a:extLst>
              <a:ext uri="{FF2B5EF4-FFF2-40B4-BE49-F238E27FC236}">
                <a16:creationId xmlns:a16="http://schemas.microsoft.com/office/drawing/2014/main" id="{F4B493A9-BF1E-77B8-0D21-1E563712C7EC}"/>
              </a:ext>
            </a:extLst>
          </p:cNvPr>
          <p:cNvCxnSpPr/>
          <p:nvPr/>
        </p:nvCxnSpPr>
        <p:spPr>
          <a:xfrm rot="10800000">
            <a:off x="8686800" y="3418504"/>
            <a:ext cx="914100" cy="0"/>
          </a:xfrm>
          <a:prstGeom prst="straightConnector1">
            <a:avLst/>
          </a:prstGeom>
          <a:noFill/>
          <a:ln w="19050" cap="flat" cmpd="sng">
            <a:solidFill>
              <a:schemeClr val="accent5"/>
            </a:solidFill>
            <a:prstDash val="solid"/>
            <a:round/>
            <a:headEnd type="none" w="med" len="med"/>
            <a:tailEnd type="oval" w="med" len="med"/>
          </a:ln>
        </p:spPr>
      </p:cxnSp>
      <p:cxnSp>
        <p:nvCxnSpPr>
          <p:cNvPr id="58" name="Google Shape;294;p19">
            <a:extLst>
              <a:ext uri="{FF2B5EF4-FFF2-40B4-BE49-F238E27FC236}">
                <a16:creationId xmlns:a16="http://schemas.microsoft.com/office/drawing/2014/main" id="{2F0F8015-8CD3-6997-2146-29676EDBE949}"/>
              </a:ext>
            </a:extLst>
          </p:cNvPr>
          <p:cNvCxnSpPr/>
          <p:nvPr/>
        </p:nvCxnSpPr>
        <p:spPr>
          <a:xfrm rot="10800000">
            <a:off x="8686800" y="4428433"/>
            <a:ext cx="914100" cy="0"/>
          </a:xfrm>
          <a:prstGeom prst="straightConnector1">
            <a:avLst/>
          </a:prstGeom>
          <a:noFill/>
          <a:ln w="19050" cap="flat" cmpd="sng">
            <a:solidFill>
              <a:schemeClr val="accent3"/>
            </a:solidFill>
            <a:prstDash val="solid"/>
            <a:round/>
            <a:headEnd type="none" w="med" len="med"/>
            <a:tailEnd type="oval" w="med" len="med"/>
          </a:ln>
        </p:spPr>
      </p:cxnSp>
      <p:sp>
        <p:nvSpPr>
          <p:cNvPr id="3" name="TextBox 2">
            <a:extLst>
              <a:ext uri="{FF2B5EF4-FFF2-40B4-BE49-F238E27FC236}">
                <a16:creationId xmlns:a16="http://schemas.microsoft.com/office/drawing/2014/main" id="{02AC4EF6-9EB8-A5D9-A942-194E8AF8F140}"/>
              </a:ext>
            </a:extLst>
          </p:cNvPr>
          <p:cNvSpPr txBox="1"/>
          <p:nvPr/>
        </p:nvSpPr>
        <p:spPr>
          <a:xfrm>
            <a:off x="5001637" y="1360018"/>
            <a:ext cx="3425909" cy="1815882"/>
          </a:xfrm>
          <a:prstGeom prst="rect">
            <a:avLst/>
          </a:prstGeom>
          <a:noFill/>
        </p:spPr>
        <p:txBody>
          <a:bodyPr wrap="square" rtlCol="0">
            <a:spAutoFit/>
          </a:bodyPr>
          <a:lstStyle/>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Reduced distance between the eyes (hypotelorism)</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Smaller than normal head size (microcephaly)</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Skin missing from the scalp (cutis aplasia)</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Ear malformations and deafness</a:t>
            </a:r>
          </a:p>
          <a:p>
            <a:endParaRPr lang="en-US"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E9A651AF-4E1C-91CA-E787-11D9CFE9C312}"/>
              </a:ext>
            </a:extLst>
          </p:cNvPr>
          <p:cNvSpPr txBox="1"/>
          <p:nvPr/>
        </p:nvSpPr>
        <p:spPr>
          <a:xfrm>
            <a:off x="1698046" y="871522"/>
            <a:ext cx="6851818" cy="307777"/>
          </a:xfrm>
          <a:prstGeom prst="rect">
            <a:avLst/>
          </a:prstGeom>
          <a:noFill/>
        </p:spPr>
        <p:txBody>
          <a:bodyPr wrap="square" rtlCol="0">
            <a:spAutoFit/>
          </a:bodyPr>
          <a:lstStyle/>
          <a:p>
            <a:r>
              <a:rPr lang="en-US" dirty="0">
                <a:latin typeface="Cambria" panose="02040503050406030204" pitchFamily="18" charset="0"/>
                <a:ea typeface="Cambria" panose="02040503050406030204" pitchFamily="18" charset="0"/>
              </a:rPr>
              <a:t>The extra 13th chromosome causes </a:t>
            </a:r>
            <a:r>
              <a:rPr lang="en-US" b="1" dirty="0">
                <a:latin typeface="Cambria" panose="02040503050406030204" pitchFamily="18" charset="0"/>
                <a:ea typeface="Cambria" panose="02040503050406030204" pitchFamily="18" charset="0"/>
              </a:rPr>
              <a:t>severe</a:t>
            </a:r>
            <a:r>
              <a:rPr lang="en-US" dirty="0">
                <a:latin typeface="Cambria" panose="02040503050406030204" pitchFamily="18" charset="0"/>
                <a:ea typeface="Cambria" panose="02040503050406030204" pitchFamily="18" charset="0"/>
              </a:rPr>
              <a:t> </a:t>
            </a:r>
            <a:r>
              <a:rPr lang="en-US" b="1" dirty="0">
                <a:latin typeface="Cambria" panose="02040503050406030204" pitchFamily="18" charset="0"/>
                <a:ea typeface="Cambria" panose="02040503050406030204" pitchFamily="18" charset="0"/>
              </a:rPr>
              <a:t>mental</a:t>
            </a:r>
            <a:r>
              <a:rPr lang="en-US" dirty="0">
                <a:latin typeface="Cambria" panose="02040503050406030204" pitchFamily="18" charset="0"/>
                <a:ea typeface="Cambria" panose="02040503050406030204" pitchFamily="18" charset="0"/>
              </a:rPr>
              <a:t> and </a:t>
            </a:r>
            <a:r>
              <a:rPr lang="en-US" b="1" dirty="0">
                <a:latin typeface="Cambria" panose="02040503050406030204" pitchFamily="18" charset="0"/>
                <a:ea typeface="Cambria" panose="02040503050406030204" pitchFamily="18" charset="0"/>
              </a:rPr>
              <a:t>physical</a:t>
            </a:r>
            <a:r>
              <a:rPr lang="en-US" dirty="0">
                <a:latin typeface="Cambria" panose="02040503050406030204" pitchFamily="18" charset="0"/>
                <a:ea typeface="Cambria" panose="02040503050406030204" pitchFamily="18" charset="0"/>
              </a:rPr>
              <a:t> problems including:</a:t>
            </a:r>
          </a:p>
        </p:txBody>
      </p:sp>
      <p:sp>
        <p:nvSpPr>
          <p:cNvPr id="6" name="Rectangle 2">
            <a:extLst>
              <a:ext uri="{FF2B5EF4-FFF2-40B4-BE49-F238E27FC236}">
                <a16:creationId xmlns:a16="http://schemas.microsoft.com/office/drawing/2014/main" id="{1CE0D2F8-0050-F6A5-615C-546A98FECD40}"/>
              </a:ext>
            </a:extLst>
          </p:cNvPr>
          <p:cNvSpPr>
            <a:spLocks noChangeArrowheads="1"/>
          </p:cNvSpPr>
          <p:nvPr/>
        </p:nvSpPr>
        <p:spPr bwMode="auto">
          <a:xfrm>
            <a:off x="0" y="-153888"/>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pic>
        <p:nvPicPr>
          <p:cNvPr id="30721" name="Picture 5" descr="Figure 1 from The pathology of trisomy 13 syndrome | Semantic Scholar">
            <a:extLst>
              <a:ext uri="{FF2B5EF4-FFF2-40B4-BE49-F238E27FC236}">
                <a16:creationId xmlns:a16="http://schemas.microsoft.com/office/drawing/2014/main" id="{2ACF02E4-0E29-7DAD-6584-EE77F1D5A1A2}"/>
              </a:ext>
            </a:extLst>
          </p:cNvPr>
          <p:cNvPicPr>
            <a:picLocks noChangeAspect="1" noChangeArrowheads="1"/>
          </p:cNvPicPr>
          <p:nvPr/>
        </p:nvPicPr>
        <p:blipFill rotWithShape="1">
          <a:blip r:embed="rId5" r:link="rId6">
            <a:extLst>
              <a:ext uri="{28A0092B-C50C-407E-A947-70E740481C1C}">
                <a14:useLocalDpi xmlns:a14="http://schemas.microsoft.com/office/drawing/2010/main" val="0"/>
              </a:ext>
            </a:extLst>
          </a:blip>
          <a:srcRect b="46822"/>
          <a:stretch/>
        </p:blipFill>
        <p:spPr bwMode="auto">
          <a:xfrm>
            <a:off x="2518064" y="3208497"/>
            <a:ext cx="4893379" cy="1873831"/>
          </a:xfrm>
          <a:prstGeom prst="rect">
            <a:avLst/>
          </a:prstGeom>
          <a:noFill/>
          <a:extLst>
            <a:ext uri="{909E8E84-426E-40DD-AFC4-6F175D3DCCD1}">
              <a14:hiddenFill xmlns:a14="http://schemas.microsoft.com/office/drawing/2010/main">
                <a:solidFill>
                  <a:srgbClr val="FFFFFF"/>
                </a:solidFill>
              </a14:hiddenFill>
            </a:ext>
          </a:extLst>
        </p:spPr>
      </p:pic>
      <p:pic>
        <p:nvPicPr>
          <p:cNvPr id="30" name="slide 1" descr="slide 1">
            <a:hlinkClick r:id="" action="ppaction://media"/>
            <a:extLst>
              <a:ext uri="{FF2B5EF4-FFF2-40B4-BE49-F238E27FC236}">
                <a16:creationId xmlns:a16="http://schemas.microsoft.com/office/drawing/2014/main" id="{CA51DC95-AE0E-FBC5-D59C-1D4C1E3F561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43464" y="6384"/>
            <a:ext cx="812800" cy="812800"/>
          </a:xfrm>
          <a:prstGeom prst="rect">
            <a:avLst/>
          </a:prstGeom>
        </p:spPr>
      </p:pic>
    </p:spTree>
    <p:extLst>
      <p:ext uri="{BB962C8B-B14F-4D97-AF65-F5344CB8AC3E}">
        <p14:creationId xmlns:p14="http://schemas.microsoft.com/office/powerpoint/2010/main" val="107775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749"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0"/>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400" dirty="0">
                <a:solidFill>
                  <a:schemeClr val="accent3"/>
                </a:solidFill>
              </a:rPr>
              <a:t>Patau Syndrome</a:t>
            </a:r>
            <a:br>
              <a:rPr lang="en-US" sz="2400" dirty="0">
                <a:solidFill>
                  <a:schemeClr val="accent3"/>
                </a:solidFill>
              </a:rPr>
            </a:br>
            <a:r>
              <a:rPr lang="en-US" dirty="0">
                <a:solidFill>
                  <a:schemeClr val="accent3"/>
                </a:solidFill>
              </a:rPr>
              <a:t>(Trisomy 13)</a:t>
            </a:r>
            <a:endParaRPr lang="en-US" sz="2400" dirty="0">
              <a:solidFill>
                <a:schemeClr val="accent3"/>
              </a:solidFill>
            </a:endParaRPr>
          </a:p>
        </p:txBody>
      </p:sp>
      <p:grpSp>
        <p:nvGrpSpPr>
          <p:cNvPr id="15548" name="Google Shape;15548;p42"/>
          <p:cNvGrpSpPr/>
          <p:nvPr/>
        </p:nvGrpSpPr>
        <p:grpSpPr>
          <a:xfrm rot="20236556">
            <a:off x="-1299903" y="909153"/>
            <a:ext cx="2346307" cy="3236229"/>
            <a:chOff x="4822750" y="3176275"/>
            <a:chExt cx="400375" cy="553300"/>
          </a:xfrm>
          <a:solidFill>
            <a:srgbClr val="E94B86">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E94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94B86"/>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12477" y="2121714"/>
            <a:ext cx="333867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E94B86"/>
                </a:solidFill>
              </a:rPr>
              <a:t>Symptoms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 name="Rectangle 2">
            <a:extLst>
              <a:ext uri="{FF2B5EF4-FFF2-40B4-BE49-F238E27FC236}">
                <a16:creationId xmlns:a16="http://schemas.microsoft.com/office/drawing/2014/main" id="{E9849EB6-3F2F-C3BB-5480-BF084A20C325}"/>
              </a:ext>
            </a:extLst>
          </p:cNvPr>
          <p:cNvSpPr>
            <a:spLocks noChangeArrowheads="1"/>
          </p:cNvSpPr>
          <p:nvPr/>
        </p:nvSpPr>
        <p:spPr bwMode="auto">
          <a:xfrm>
            <a:off x="6313256" y="68247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4" name="TextBox 23">
            <a:extLst>
              <a:ext uri="{FF2B5EF4-FFF2-40B4-BE49-F238E27FC236}">
                <a16:creationId xmlns:a16="http://schemas.microsoft.com/office/drawing/2014/main" id="{9A21082F-34F3-C694-AEDB-25E8B1581E5E}"/>
              </a:ext>
            </a:extLst>
          </p:cNvPr>
          <p:cNvSpPr txBox="1"/>
          <p:nvPr/>
        </p:nvSpPr>
        <p:spPr>
          <a:xfrm>
            <a:off x="2153295" y="1002987"/>
            <a:ext cx="6089557" cy="1815882"/>
          </a:xfrm>
          <a:prstGeom prst="rect">
            <a:avLst/>
          </a:prstGeom>
          <a:noFill/>
        </p:spPr>
        <p:txBody>
          <a:bodyPr wrap="square">
            <a:spAutoFit/>
          </a:bodyPr>
          <a:lstStyle/>
          <a:p>
            <a:r>
              <a:rPr lang="en-US" dirty="0">
                <a:latin typeface="Cambria" panose="02040503050406030204" pitchFamily="18" charset="0"/>
                <a:ea typeface="Cambria" panose="02040503050406030204" pitchFamily="18" charset="0"/>
              </a:rPr>
              <a:t>Babies born with trisomy 13 can have many health problems, and more than 80% don’t survive more than </a:t>
            </a:r>
            <a:r>
              <a:rPr lang="en-US" b="1" dirty="0">
                <a:latin typeface="Cambria" panose="02040503050406030204" pitchFamily="18" charset="0"/>
                <a:ea typeface="Cambria" panose="02040503050406030204" pitchFamily="18" charset="0"/>
              </a:rPr>
              <a:t>a few weeks</a:t>
            </a:r>
            <a:r>
              <a:rPr lang="en-US" dirty="0">
                <a:latin typeface="Cambria" panose="02040503050406030204" pitchFamily="18" charset="0"/>
                <a:ea typeface="Cambria" panose="02040503050406030204" pitchFamily="18" charset="0"/>
              </a:rPr>
              <a:t>. Those that do can have serious complications including:</a:t>
            </a:r>
          </a:p>
          <a:p>
            <a:endParaRPr lang="en-US" dirty="0">
              <a:latin typeface="Cambria" panose="02040503050406030204" pitchFamily="18" charset="0"/>
              <a:ea typeface="Cambria" panose="02040503050406030204" pitchFamily="18" charset="0"/>
            </a:endParaRP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Breathing difficulties</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Hearing loss</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High blood pressure</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Intellectual disabilities</a:t>
            </a:r>
          </a:p>
        </p:txBody>
      </p:sp>
      <p:cxnSp>
        <p:nvCxnSpPr>
          <p:cNvPr id="55" name="Google Shape;291;p19">
            <a:extLst>
              <a:ext uri="{FF2B5EF4-FFF2-40B4-BE49-F238E27FC236}">
                <a16:creationId xmlns:a16="http://schemas.microsoft.com/office/drawing/2014/main" id="{4395A35B-1650-48C0-688E-793172AFDCA7}"/>
              </a:ext>
            </a:extLst>
          </p:cNvPr>
          <p:cNvCxnSpPr/>
          <p:nvPr/>
        </p:nvCxnSpPr>
        <p:spPr>
          <a:xfrm rot="10800000">
            <a:off x="8686801" y="1398633"/>
            <a:ext cx="914100" cy="0"/>
          </a:xfrm>
          <a:prstGeom prst="straightConnector1">
            <a:avLst/>
          </a:prstGeom>
          <a:noFill/>
          <a:ln w="19050" cap="flat" cmpd="sng">
            <a:solidFill>
              <a:schemeClr val="accent4"/>
            </a:solidFill>
            <a:prstDash val="solid"/>
            <a:round/>
            <a:headEnd type="none" w="med" len="med"/>
            <a:tailEnd type="oval" w="med" len="med"/>
          </a:ln>
        </p:spPr>
      </p:cxnSp>
      <p:cxnSp>
        <p:nvCxnSpPr>
          <p:cNvPr id="56" name="Google Shape;292;p19">
            <a:extLst>
              <a:ext uri="{FF2B5EF4-FFF2-40B4-BE49-F238E27FC236}">
                <a16:creationId xmlns:a16="http://schemas.microsoft.com/office/drawing/2014/main" id="{38422A70-C024-52C3-D3D4-3177E631C8BC}"/>
              </a:ext>
            </a:extLst>
          </p:cNvPr>
          <p:cNvCxnSpPr/>
          <p:nvPr/>
        </p:nvCxnSpPr>
        <p:spPr>
          <a:xfrm rot="10800000">
            <a:off x="8686801" y="2408587"/>
            <a:ext cx="914100" cy="0"/>
          </a:xfrm>
          <a:prstGeom prst="straightConnector1">
            <a:avLst/>
          </a:prstGeom>
          <a:noFill/>
          <a:ln w="19050" cap="flat" cmpd="sng">
            <a:solidFill>
              <a:schemeClr val="accent6"/>
            </a:solidFill>
            <a:prstDash val="solid"/>
            <a:round/>
            <a:headEnd type="none" w="med" len="med"/>
            <a:tailEnd type="oval" w="med" len="med"/>
          </a:ln>
        </p:spPr>
      </p:cxnSp>
      <p:cxnSp>
        <p:nvCxnSpPr>
          <p:cNvPr id="57" name="Google Shape;293;p19">
            <a:extLst>
              <a:ext uri="{FF2B5EF4-FFF2-40B4-BE49-F238E27FC236}">
                <a16:creationId xmlns:a16="http://schemas.microsoft.com/office/drawing/2014/main" id="{F4B493A9-BF1E-77B8-0D21-1E563712C7EC}"/>
              </a:ext>
            </a:extLst>
          </p:cNvPr>
          <p:cNvCxnSpPr/>
          <p:nvPr/>
        </p:nvCxnSpPr>
        <p:spPr>
          <a:xfrm rot="10800000">
            <a:off x="8686800" y="3418504"/>
            <a:ext cx="914100" cy="0"/>
          </a:xfrm>
          <a:prstGeom prst="straightConnector1">
            <a:avLst/>
          </a:prstGeom>
          <a:noFill/>
          <a:ln w="19050" cap="flat" cmpd="sng">
            <a:solidFill>
              <a:schemeClr val="accent5"/>
            </a:solidFill>
            <a:prstDash val="solid"/>
            <a:round/>
            <a:headEnd type="none" w="med" len="med"/>
            <a:tailEnd type="oval" w="med" len="med"/>
          </a:ln>
        </p:spPr>
      </p:cxnSp>
      <p:cxnSp>
        <p:nvCxnSpPr>
          <p:cNvPr id="58" name="Google Shape;294;p19">
            <a:extLst>
              <a:ext uri="{FF2B5EF4-FFF2-40B4-BE49-F238E27FC236}">
                <a16:creationId xmlns:a16="http://schemas.microsoft.com/office/drawing/2014/main" id="{2F0F8015-8CD3-6997-2146-29676EDBE949}"/>
              </a:ext>
            </a:extLst>
          </p:cNvPr>
          <p:cNvCxnSpPr/>
          <p:nvPr/>
        </p:nvCxnSpPr>
        <p:spPr>
          <a:xfrm rot="10800000">
            <a:off x="8686800" y="4428433"/>
            <a:ext cx="914100" cy="0"/>
          </a:xfrm>
          <a:prstGeom prst="straightConnector1">
            <a:avLst/>
          </a:prstGeom>
          <a:noFill/>
          <a:ln w="19050" cap="flat" cmpd="sng">
            <a:solidFill>
              <a:schemeClr val="accent3"/>
            </a:solidFill>
            <a:prstDash val="solid"/>
            <a:round/>
            <a:headEnd type="none" w="med" len="med"/>
            <a:tailEnd type="oval" w="med" len="med"/>
          </a:ln>
        </p:spPr>
      </p:cxnSp>
      <p:sp>
        <p:nvSpPr>
          <p:cNvPr id="5" name="TextBox 4">
            <a:extLst>
              <a:ext uri="{FF2B5EF4-FFF2-40B4-BE49-F238E27FC236}">
                <a16:creationId xmlns:a16="http://schemas.microsoft.com/office/drawing/2014/main" id="{1A1CA843-6AE6-056B-E3C2-F5BF1BB16D89}"/>
              </a:ext>
            </a:extLst>
          </p:cNvPr>
          <p:cNvSpPr txBox="1"/>
          <p:nvPr/>
        </p:nvSpPr>
        <p:spPr>
          <a:xfrm>
            <a:off x="5017913" y="1725694"/>
            <a:ext cx="3087705" cy="1384995"/>
          </a:xfrm>
          <a:prstGeom prst="rect">
            <a:avLst/>
          </a:prstGeom>
          <a:noFill/>
        </p:spPr>
        <p:txBody>
          <a:bodyPr wrap="none" rtlCol="0">
            <a:spAutoFit/>
          </a:bodyPr>
          <a:lstStyle/>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Neurological problems</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Pneumonia</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Seizures</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Slow growth</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Trouble feeding or digesting food</a:t>
            </a:r>
          </a:p>
          <a:p>
            <a:endParaRPr lang="en-US" dirty="0">
              <a:latin typeface="Cambria" panose="02040503050406030204" pitchFamily="18" charset="0"/>
              <a:ea typeface="Cambria" panose="02040503050406030204" pitchFamily="18" charset="0"/>
            </a:endParaRPr>
          </a:p>
        </p:txBody>
      </p:sp>
      <p:sp>
        <p:nvSpPr>
          <p:cNvPr id="6" name="Rectangle 2">
            <a:extLst>
              <a:ext uri="{FF2B5EF4-FFF2-40B4-BE49-F238E27FC236}">
                <a16:creationId xmlns:a16="http://schemas.microsoft.com/office/drawing/2014/main" id="{929C2E6C-3235-B0F5-7EAE-C4D6CCBB0049}"/>
              </a:ext>
            </a:extLst>
          </p:cNvPr>
          <p:cNvSpPr>
            <a:spLocks noChangeArrowheads="1"/>
          </p:cNvSpPr>
          <p:nvPr/>
        </p:nvSpPr>
        <p:spPr bwMode="auto">
          <a:xfrm>
            <a:off x="0" y="-153888"/>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pic>
        <p:nvPicPr>
          <p:cNvPr id="32769" name="Picture 5" descr="Figure 1 from The pathology of trisomy 13 syndrome | Semantic Scholar">
            <a:extLst>
              <a:ext uri="{FF2B5EF4-FFF2-40B4-BE49-F238E27FC236}">
                <a16:creationId xmlns:a16="http://schemas.microsoft.com/office/drawing/2014/main" id="{9075430D-83E3-B08C-F1D0-3FC642C660CA}"/>
              </a:ext>
            </a:extLst>
          </p:cNvPr>
          <p:cNvPicPr>
            <a:picLocks noChangeAspect="1" noChangeArrowheads="1"/>
          </p:cNvPicPr>
          <p:nvPr/>
        </p:nvPicPr>
        <p:blipFill rotWithShape="1">
          <a:blip r:embed="rId5" r:link="rId6">
            <a:extLst>
              <a:ext uri="{28A0092B-C50C-407E-A947-70E740481C1C}">
                <a14:useLocalDpi xmlns:a14="http://schemas.microsoft.com/office/drawing/2010/main" val="0"/>
              </a:ext>
            </a:extLst>
          </a:blip>
          <a:srcRect t="56277" r="29859" b="2158"/>
          <a:stretch>
            <a:fillRect/>
          </a:stretch>
        </p:blipFill>
        <p:spPr bwMode="auto">
          <a:xfrm>
            <a:off x="2506420" y="2970867"/>
            <a:ext cx="4733818" cy="2019993"/>
          </a:xfrm>
          <a:prstGeom prst="rect">
            <a:avLst/>
          </a:prstGeom>
          <a:noFill/>
          <a:extLst>
            <a:ext uri="{909E8E84-426E-40DD-AFC4-6F175D3DCCD1}">
              <a14:hiddenFill xmlns:a14="http://schemas.microsoft.com/office/drawing/2010/main">
                <a:solidFill>
                  <a:srgbClr val="FFFFFF"/>
                </a:solidFill>
              </a14:hiddenFill>
            </a:ext>
          </a:extLst>
        </p:spPr>
      </p:pic>
      <p:pic>
        <p:nvPicPr>
          <p:cNvPr id="7" name="slide 2" descr="slide 2">
            <a:hlinkClick r:id="" action="ppaction://media"/>
            <a:extLst>
              <a:ext uri="{FF2B5EF4-FFF2-40B4-BE49-F238E27FC236}">
                <a16:creationId xmlns:a16="http://schemas.microsoft.com/office/drawing/2014/main" id="{1E573646-7FAD-042F-B8FD-5A83CC95535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264337" y="32553"/>
            <a:ext cx="812800" cy="812800"/>
          </a:xfrm>
          <a:prstGeom prst="rect">
            <a:avLst/>
          </a:prstGeom>
        </p:spPr>
      </p:pic>
    </p:spTree>
    <p:extLst>
      <p:ext uri="{BB962C8B-B14F-4D97-AF65-F5344CB8AC3E}">
        <p14:creationId xmlns:p14="http://schemas.microsoft.com/office/powerpoint/2010/main" val="3798552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2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203269"/>
            <a:ext cx="8229600" cy="860930"/>
          </a:xfrm>
          <a:prstGeom prst="rect">
            <a:avLst/>
          </a:prstGeom>
        </p:spPr>
        <p:txBody>
          <a:bodyPr spcFirstLastPara="1" wrap="square" lIns="91425" tIns="91425" rIns="91425" bIns="91425" anchor="t" anchorCtr="0">
            <a:noAutofit/>
          </a:bodyPr>
          <a:lstStyle/>
          <a:p>
            <a:pPr lvl="0"/>
            <a:r>
              <a:rPr lang="en-US" sz="3200" dirty="0">
                <a:solidFill>
                  <a:schemeClr val="accent3"/>
                </a:solidFill>
              </a:rPr>
              <a:t>Patau Syndrome</a:t>
            </a:r>
            <a:br>
              <a:rPr lang="en-US" sz="3200" dirty="0">
                <a:solidFill>
                  <a:schemeClr val="accent3"/>
                </a:solidFill>
              </a:rPr>
            </a:br>
            <a:r>
              <a:rPr lang="en-US" sz="2400" dirty="0">
                <a:solidFill>
                  <a:schemeClr val="accent3"/>
                </a:solidFill>
              </a:rPr>
              <a:t>(Trisomy 13)</a:t>
            </a:r>
            <a:endParaRPr lang="en-US" sz="3200" dirty="0">
              <a:solidFill>
                <a:schemeClr val="accent3"/>
              </a:solidFill>
            </a:endParaRPr>
          </a:p>
        </p:txBody>
      </p:sp>
      <p:grpSp>
        <p:nvGrpSpPr>
          <p:cNvPr id="15548" name="Google Shape;15548;p42"/>
          <p:cNvGrpSpPr/>
          <p:nvPr/>
        </p:nvGrpSpPr>
        <p:grpSpPr>
          <a:xfrm rot="20236556">
            <a:off x="-1299903" y="909153"/>
            <a:ext cx="2346307" cy="3236229"/>
            <a:chOff x="4822750" y="3176275"/>
            <a:chExt cx="400375" cy="553300"/>
          </a:xfrm>
          <a:solidFill>
            <a:srgbClr val="E94B86">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E94B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E94B86"/>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812477" y="2121714"/>
            <a:ext cx="333867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E94B86"/>
                </a:solidFill>
              </a:rPr>
              <a:t>Treatments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 name="Rectangle 2">
            <a:extLst>
              <a:ext uri="{FF2B5EF4-FFF2-40B4-BE49-F238E27FC236}">
                <a16:creationId xmlns:a16="http://schemas.microsoft.com/office/drawing/2014/main" id="{E9849EB6-3F2F-C3BB-5480-BF084A20C325}"/>
              </a:ext>
            </a:extLst>
          </p:cNvPr>
          <p:cNvSpPr>
            <a:spLocks noChangeArrowheads="1"/>
          </p:cNvSpPr>
          <p:nvPr/>
        </p:nvSpPr>
        <p:spPr bwMode="auto">
          <a:xfrm>
            <a:off x="6313256" y="68247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6" name="Rectangle 2">
            <a:extLst>
              <a:ext uri="{FF2B5EF4-FFF2-40B4-BE49-F238E27FC236}">
                <a16:creationId xmlns:a16="http://schemas.microsoft.com/office/drawing/2014/main" id="{929C2E6C-3235-B0F5-7EAE-C4D6CCBB0049}"/>
              </a:ext>
            </a:extLst>
          </p:cNvPr>
          <p:cNvSpPr>
            <a:spLocks noChangeArrowheads="1"/>
          </p:cNvSpPr>
          <p:nvPr/>
        </p:nvSpPr>
        <p:spPr bwMode="auto">
          <a:xfrm>
            <a:off x="0" y="-153888"/>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3" name="TextBox 2">
            <a:extLst>
              <a:ext uri="{FF2B5EF4-FFF2-40B4-BE49-F238E27FC236}">
                <a16:creationId xmlns:a16="http://schemas.microsoft.com/office/drawing/2014/main" id="{09349E51-D07B-114D-037F-AE06958172B1}"/>
              </a:ext>
            </a:extLst>
          </p:cNvPr>
          <p:cNvSpPr txBox="1"/>
          <p:nvPr/>
        </p:nvSpPr>
        <p:spPr>
          <a:xfrm>
            <a:off x="3026380" y="1799913"/>
            <a:ext cx="5063450" cy="2308324"/>
          </a:xfrm>
          <a:prstGeom prst="rect">
            <a:avLst/>
          </a:prstGeom>
          <a:noFill/>
        </p:spPr>
        <p:txBody>
          <a:bodyPr wrap="square" rtlCol="0">
            <a:spAutoFit/>
          </a:bodyPr>
          <a:lstStyle/>
          <a:p>
            <a:r>
              <a:rPr lang="en-US" sz="1800" dirty="0">
                <a:latin typeface="Cambria" panose="02040503050406030204" pitchFamily="18" charset="0"/>
                <a:ea typeface="Cambria" panose="02040503050406030204" pitchFamily="18" charset="0"/>
              </a:rPr>
              <a:t>There is </a:t>
            </a:r>
            <a:r>
              <a:rPr lang="en-US" sz="1800" b="1" dirty="0">
                <a:latin typeface="Cambria" panose="02040503050406030204" pitchFamily="18" charset="0"/>
                <a:ea typeface="Cambria" panose="02040503050406030204" pitchFamily="18" charset="0"/>
              </a:rPr>
              <a:t>no cure </a:t>
            </a:r>
            <a:r>
              <a:rPr lang="en-US" sz="1800" dirty="0">
                <a:latin typeface="Cambria" panose="02040503050406030204" pitchFamily="18" charset="0"/>
                <a:ea typeface="Cambria" panose="02040503050406030204" pitchFamily="18" charset="0"/>
              </a:rPr>
              <a:t>for trisomy 13, and treatments focus on baby’s symptoms. These can include </a:t>
            </a:r>
            <a:r>
              <a:rPr lang="en-US" sz="1800" b="1" dirty="0">
                <a:latin typeface="Cambria" panose="02040503050406030204" pitchFamily="18" charset="0"/>
                <a:ea typeface="Cambria" panose="02040503050406030204" pitchFamily="18" charset="0"/>
              </a:rPr>
              <a:t>surgery</a:t>
            </a:r>
            <a:r>
              <a:rPr lang="en-US" sz="1800" dirty="0">
                <a:latin typeface="Cambria" panose="02040503050406030204" pitchFamily="18" charset="0"/>
                <a:ea typeface="Cambria" panose="02040503050406030204" pitchFamily="18" charset="0"/>
              </a:rPr>
              <a:t> and </a:t>
            </a:r>
            <a:r>
              <a:rPr lang="en-US" sz="1800" b="1" dirty="0">
                <a:latin typeface="Cambria" panose="02040503050406030204" pitchFamily="18" charset="0"/>
                <a:ea typeface="Cambria" panose="02040503050406030204" pitchFamily="18" charset="0"/>
              </a:rPr>
              <a:t>therapy</a:t>
            </a:r>
            <a:r>
              <a:rPr lang="en-US" sz="1800" dirty="0">
                <a:latin typeface="Cambria" panose="02040503050406030204" pitchFamily="18" charset="0"/>
                <a:ea typeface="Cambria" panose="02040503050406030204" pitchFamily="18" charset="0"/>
              </a:rPr>
              <a:t>. Trisomy 13 isn’t always fatal. But doctors can’t predict how long a baby might live if they don’t have any immediate life-threatening problems. However, babies born with trisomy 13 </a:t>
            </a:r>
            <a:r>
              <a:rPr lang="en-US" sz="1800" b="1" dirty="0">
                <a:latin typeface="Cambria" panose="02040503050406030204" pitchFamily="18" charset="0"/>
                <a:ea typeface="Cambria" panose="02040503050406030204" pitchFamily="18" charset="0"/>
              </a:rPr>
              <a:t>rarely</a:t>
            </a:r>
            <a:r>
              <a:rPr lang="en-US" sz="1800" dirty="0">
                <a:latin typeface="Cambria" panose="02040503050406030204" pitchFamily="18" charset="0"/>
                <a:ea typeface="Cambria" panose="02040503050406030204" pitchFamily="18" charset="0"/>
              </a:rPr>
              <a:t> live into their teens.</a:t>
            </a:r>
          </a:p>
          <a:p>
            <a:endParaRPr lang="en-US" sz="1800" dirty="0">
              <a:latin typeface="Cambria" panose="02040503050406030204" pitchFamily="18" charset="0"/>
              <a:ea typeface="Cambria" panose="02040503050406030204" pitchFamily="18" charset="0"/>
            </a:endParaRPr>
          </a:p>
        </p:txBody>
      </p:sp>
      <p:grpSp>
        <p:nvGrpSpPr>
          <p:cNvPr id="29" name="Google Shape;15779;p45">
            <a:extLst>
              <a:ext uri="{FF2B5EF4-FFF2-40B4-BE49-F238E27FC236}">
                <a16:creationId xmlns:a16="http://schemas.microsoft.com/office/drawing/2014/main" id="{FF530700-D276-E5C2-3639-58D3BFC1F9FD}"/>
              </a:ext>
            </a:extLst>
          </p:cNvPr>
          <p:cNvGrpSpPr/>
          <p:nvPr/>
        </p:nvGrpSpPr>
        <p:grpSpPr>
          <a:xfrm>
            <a:off x="2240316" y="2525847"/>
            <a:ext cx="466843" cy="573216"/>
            <a:chOff x="7551822" y="3806527"/>
            <a:chExt cx="293335" cy="360174"/>
          </a:xfrm>
        </p:grpSpPr>
        <p:sp>
          <p:nvSpPr>
            <p:cNvPr id="30" name="Google Shape;15780;p45">
              <a:extLst>
                <a:ext uri="{FF2B5EF4-FFF2-40B4-BE49-F238E27FC236}">
                  <a16:creationId xmlns:a16="http://schemas.microsoft.com/office/drawing/2014/main" id="{C26B959D-095C-4933-7599-D61EFCE8C325}"/>
                </a:ext>
              </a:extLst>
            </p:cNvPr>
            <p:cNvSpPr/>
            <p:nvPr/>
          </p:nvSpPr>
          <p:spPr>
            <a:xfrm>
              <a:off x="7647242" y="3806527"/>
              <a:ext cx="121070" cy="30916"/>
            </a:xfrm>
            <a:custGeom>
              <a:avLst/>
              <a:gdLst/>
              <a:ahLst/>
              <a:cxnLst/>
              <a:rect l="l" t="t" r="r" b="b"/>
              <a:pathLst>
                <a:path w="4621" h="1180" extrusionOk="0">
                  <a:moveTo>
                    <a:pt x="320" y="0"/>
                  </a:moveTo>
                  <a:cubicBezTo>
                    <a:pt x="145" y="0"/>
                    <a:pt x="0" y="150"/>
                    <a:pt x="0" y="336"/>
                  </a:cubicBezTo>
                  <a:lnTo>
                    <a:pt x="0" y="844"/>
                  </a:lnTo>
                  <a:cubicBezTo>
                    <a:pt x="0" y="1026"/>
                    <a:pt x="154" y="1180"/>
                    <a:pt x="336" y="1180"/>
                  </a:cubicBezTo>
                  <a:lnTo>
                    <a:pt x="4285" y="1180"/>
                  </a:lnTo>
                  <a:cubicBezTo>
                    <a:pt x="4467" y="1180"/>
                    <a:pt x="4621" y="1026"/>
                    <a:pt x="4621" y="844"/>
                  </a:cubicBezTo>
                  <a:lnTo>
                    <a:pt x="4621" y="336"/>
                  </a:lnTo>
                  <a:cubicBezTo>
                    <a:pt x="4621" y="150"/>
                    <a:pt x="4476" y="0"/>
                    <a:pt x="4301" y="0"/>
                  </a:cubicBezTo>
                  <a:cubicBezTo>
                    <a:pt x="4296" y="0"/>
                    <a:pt x="4291" y="0"/>
                    <a:pt x="4285" y="1"/>
                  </a:cubicBezTo>
                  <a:lnTo>
                    <a:pt x="336" y="1"/>
                  </a:lnTo>
                  <a:cubicBezTo>
                    <a:pt x="331" y="0"/>
                    <a:pt x="325" y="0"/>
                    <a:pt x="32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1" name="Google Shape;15781;p45">
              <a:extLst>
                <a:ext uri="{FF2B5EF4-FFF2-40B4-BE49-F238E27FC236}">
                  <a16:creationId xmlns:a16="http://schemas.microsoft.com/office/drawing/2014/main" id="{FDCED281-BECE-05CE-7B88-D9639B7F07BD}"/>
                </a:ext>
              </a:extLst>
            </p:cNvPr>
            <p:cNvSpPr/>
            <p:nvPr/>
          </p:nvSpPr>
          <p:spPr>
            <a:xfrm>
              <a:off x="7734148" y="3806527"/>
              <a:ext cx="34165" cy="31178"/>
            </a:xfrm>
            <a:custGeom>
              <a:avLst/>
              <a:gdLst/>
              <a:ahLst/>
              <a:cxnLst/>
              <a:rect l="l" t="t" r="r" b="b"/>
              <a:pathLst>
                <a:path w="1304" h="1190" extrusionOk="0">
                  <a:moveTo>
                    <a:pt x="0" y="1"/>
                  </a:moveTo>
                  <a:cubicBezTo>
                    <a:pt x="192" y="1"/>
                    <a:pt x="345" y="154"/>
                    <a:pt x="345" y="346"/>
                  </a:cubicBezTo>
                  <a:lnTo>
                    <a:pt x="345" y="844"/>
                  </a:lnTo>
                  <a:cubicBezTo>
                    <a:pt x="345" y="1026"/>
                    <a:pt x="192" y="1189"/>
                    <a:pt x="0" y="1189"/>
                  </a:cubicBezTo>
                  <a:lnTo>
                    <a:pt x="959" y="1189"/>
                  </a:lnTo>
                  <a:cubicBezTo>
                    <a:pt x="1150" y="1189"/>
                    <a:pt x="1304" y="1026"/>
                    <a:pt x="1304" y="844"/>
                  </a:cubicBezTo>
                  <a:lnTo>
                    <a:pt x="1304" y="346"/>
                  </a:lnTo>
                  <a:cubicBezTo>
                    <a:pt x="1304" y="154"/>
                    <a:pt x="1150" y="1"/>
                    <a:pt x="95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2" name="Google Shape;15782;p45">
              <a:extLst>
                <a:ext uri="{FF2B5EF4-FFF2-40B4-BE49-F238E27FC236}">
                  <a16:creationId xmlns:a16="http://schemas.microsoft.com/office/drawing/2014/main" id="{ED43244B-F8DF-145D-3C9E-AD5B3F959711}"/>
                </a:ext>
              </a:extLst>
            </p:cNvPr>
            <p:cNvSpPr/>
            <p:nvPr/>
          </p:nvSpPr>
          <p:spPr>
            <a:xfrm>
              <a:off x="7551822" y="3835664"/>
              <a:ext cx="285056" cy="331037"/>
            </a:xfrm>
            <a:custGeom>
              <a:avLst/>
              <a:gdLst/>
              <a:ahLst/>
              <a:cxnLst/>
              <a:rect l="l" t="t" r="r" b="b"/>
              <a:pathLst>
                <a:path w="10880" h="12635" extrusionOk="0">
                  <a:moveTo>
                    <a:pt x="4486" y="1"/>
                  </a:moveTo>
                  <a:lnTo>
                    <a:pt x="4486" y="3681"/>
                  </a:lnTo>
                  <a:cubicBezTo>
                    <a:pt x="4486" y="3902"/>
                    <a:pt x="4352" y="4103"/>
                    <a:pt x="4141" y="4180"/>
                  </a:cubicBezTo>
                  <a:cubicBezTo>
                    <a:pt x="882" y="5474"/>
                    <a:pt x="0" y="9672"/>
                    <a:pt x="2454" y="12174"/>
                  </a:cubicBezTo>
                  <a:cubicBezTo>
                    <a:pt x="2741" y="12462"/>
                    <a:pt x="3134" y="12634"/>
                    <a:pt x="3547" y="12634"/>
                  </a:cubicBezTo>
                  <a:lnTo>
                    <a:pt x="8349" y="12634"/>
                  </a:lnTo>
                  <a:cubicBezTo>
                    <a:pt x="8771" y="12634"/>
                    <a:pt x="9164" y="12462"/>
                    <a:pt x="9451" y="12164"/>
                  </a:cubicBezTo>
                  <a:cubicBezTo>
                    <a:pt x="10381" y="11225"/>
                    <a:pt x="10879" y="9950"/>
                    <a:pt x="10851" y="8627"/>
                  </a:cubicBezTo>
                  <a:cubicBezTo>
                    <a:pt x="10803" y="6662"/>
                    <a:pt x="9585" y="4908"/>
                    <a:pt x="7755" y="4189"/>
                  </a:cubicBezTo>
                  <a:cubicBezTo>
                    <a:pt x="7544" y="4103"/>
                    <a:pt x="7410" y="3902"/>
                    <a:pt x="7410" y="3681"/>
                  </a:cubicBezTo>
                  <a:lnTo>
                    <a:pt x="7410" y="1"/>
                  </a:lnTo>
                  <a:close/>
                </a:path>
              </a:pathLst>
            </a:custGeom>
            <a:solidFill>
              <a:srgbClr val="E9ED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3" name="Google Shape;15783;p45">
              <a:extLst>
                <a:ext uri="{FF2B5EF4-FFF2-40B4-BE49-F238E27FC236}">
                  <a16:creationId xmlns:a16="http://schemas.microsoft.com/office/drawing/2014/main" id="{7743AA11-47E6-4795-CF47-13A90F18F1CA}"/>
                </a:ext>
              </a:extLst>
            </p:cNvPr>
            <p:cNvSpPr/>
            <p:nvPr/>
          </p:nvSpPr>
          <p:spPr>
            <a:xfrm>
              <a:off x="7669329" y="3835664"/>
              <a:ext cx="174833" cy="329020"/>
            </a:xfrm>
            <a:custGeom>
              <a:avLst/>
              <a:gdLst/>
              <a:ahLst/>
              <a:cxnLst/>
              <a:rect l="l" t="t" r="r" b="b"/>
              <a:pathLst>
                <a:path w="6673" h="12558" extrusionOk="0">
                  <a:moveTo>
                    <a:pt x="1" y="1"/>
                  </a:moveTo>
                  <a:lnTo>
                    <a:pt x="1" y="489"/>
                  </a:lnTo>
                  <a:lnTo>
                    <a:pt x="1506" y="489"/>
                  </a:lnTo>
                  <a:cubicBezTo>
                    <a:pt x="1889" y="489"/>
                    <a:pt x="2196" y="796"/>
                    <a:pt x="2196" y="1180"/>
                  </a:cubicBezTo>
                  <a:lnTo>
                    <a:pt x="2196" y="4180"/>
                  </a:lnTo>
                  <a:cubicBezTo>
                    <a:pt x="2196" y="4400"/>
                    <a:pt x="2340" y="4602"/>
                    <a:pt x="2541" y="4678"/>
                  </a:cubicBezTo>
                  <a:cubicBezTo>
                    <a:pt x="5743" y="5944"/>
                    <a:pt x="6672" y="10027"/>
                    <a:pt x="4343" y="12557"/>
                  </a:cubicBezTo>
                  <a:cubicBezTo>
                    <a:pt x="4573" y="12481"/>
                    <a:pt x="4794" y="12347"/>
                    <a:pt x="4966" y="12164"/>
                  </a:cubicBezTo>
                  <a:cubicBezTo>
                    <a:pt x="5896" y="11225"/>
                    <a:pt x="6394" y="9950"/>
                    <a:pt x="6366" y="8627"/>
                  </a:cubicBezTo>
                  <a:cubicBezTo>
                    <a:pt x="6318" y="6662"/>
                    <a:pt x="5100" y="4908"/>
                    <a:pt x="3270" y="4189"/>
                  </a:cubicBezTo>
                  <a:cubicBezTo>
                    <a:pt x="3059" y="4103"/>
                    <a:pt x="2925" y="3902"/>
                    <a:pt x="2925" y="3681"/>
                  </a:cubicBezTo>
                  <a:lnTo>
                    <a:pt x="2925" y="1"/>
                  </a:lnTo>
                  <a:close/>
                </a:path>
              </a:pathLst>
            </a:custGeom>
            <a:solidFill>
              <a:srgbClr val="DCE1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4" name="Google Shape;15784;p45">
              <a:extLst>
                <a:ext uri="{FF2B5EF4-FFF2-40B4-BE49-F238E27FC236}">
                  <a16:creationId xmlns:a16="http://schemas.microsoft.com/office/drawing/2014/main" id="{C38063D0-46E6-AE32-C0E4-FB0B0401E97F}"/>
                </a:ext>
              </a:extLst>
            </p:cNvPr>
            <p:cNvSpPr/>
            <p:nvPr/>
          </p:nvSpPr>
          <p:spPr>
            <a:xfrm>
              <a:off x="7571655" y="4014007"/>
              <a:ext cx="273502" cy="152694"/>
            </a:xfrm>
            <a:custGeom>
              <a:avLst/>
              <a:gdLst/>
              <a:ahLst/>
              <a:cxnLst/>
              <a:rect l="l" t="t" r="r" b="b"/>
              <a:pathLst>
                <a:path w="10439" h="5828" extrusionOk="0">
                  <a:moveTo>
                    <a:pt x="2888" y="0"/>
                  </a:moveTo>
                  <a:cubicBezTo>
                    <a:pt x="1488" y="0"/>
                    <a:pt x="470" y="622"/>
                    <a:pt x="470" y="622"/>
                  </a:cubicBezTo>
                  <a:cubicBezTo>
                    <a:pt x="0" y="2309"/>
                    <a:pt x="470" y="4111"/>
                    <a:pt x="1697" y="5367"/>
                  </a:cubicBezTo>
                  <a:cubicBezTo>
                    <a:pt x="1984" y="5655"/>
                    <a:pt x="2377" y="5827"/>
                    <a:pt x="2790" y="5827"/>
                  </a:cubicBezTo>
                  <a:lnTo>
                    <a:pt x="7592" y="5827"/>
                  </a:lnTo>
                  <a:cubicBezTo>
                    <a:pt x="8014" y="5827"/>
                    <a:pt x="8407" y="5655"/>
                    <a:pt x="8694" y="5357"/>
                  </a:cubicBezTo>
                  <a:cubicBezTo>
                    <a:pt x="9998" y="4025"/>
                    <a:pt x="10439" y="2070"/>
                    <a:pt x="9816" y="316"/>
                  </a:cubicBezTo>
                  <a:lnTo>
                    <a:pt x="9816" y="316"/>
                  </a:lnTo>
                  <a:cubicBezTo>
                    <a:pt x="9816" y="316"/>
                    <a:pt x="8716" y="1174"/>
                    <a:pt x="7209" y="1174"/>
                  </a:cubicBezTo>
                  <a:cubicBezTo>
                    <a:pt x="6591" y="1174"/>
                    <a:pt x="5904" y="1029"/>
                    <a:pt x="5196" y="622"/>
                  </a:cubicBezTo>
                  <a:cubicBezTo>
                    <a:pt x="4384" y="156"/>
                    <a:pt x="3588" y="0"/>
                    <a:pt x="288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5" name="Google Shape;15785;p45">
              <a:extLst>
                <a:ext uri="{FF2B5EF4-FFF2-40B4-BE49-F238E27FC236}">
                  <a16:creationId xmlns:a16="http://schemas.microsoft.com/office/drawing/2014/main" id="{70B5BF30-C7B8-2370-3627-F7FD9F6132DA}"/>
                </a:ext>
              </a:extLst>
            </p:cNvPr>
            <p:cNvSpPr/>
            <p:nvPr/>
          </p:nvSpPr>
          <p:spPr>
            <a:xfrm>
              <a:off x="7785369" y="4022260"/>
              <a:ext cx="52269" cy="142423"/>
            </a:xfrm>
            <a:custGeom>
              <a:avLst/>
              <a:gdLst/>
              <a:ahLst/>
              <a:cxnLst/>
              <a:rect l="l" t="t" r="r" b="b"/>
              <a:pathLst>
                <a:path w="1995" h="5436" extrusionOk="0">
                  <a:moveTo>
                    <a:pt x="1745" y="1"/>
                  </a:moveTo>
                  <a:cubicBezTo>
                    <a:pt x="1515" y="173"/>
                    <a:pt x="1266" y="317"/>
                    <a:pt x="997" y="432"/>
                  </a:cubicBezTo>
                  <a:cubicBezTo>
                    <a:pt x="1630" y="2157"/>
                    <a:pt x="1247" y="4093"/>
                    <a:pt x="0" y="5435"/>
                  </a:cubicBezTo>
                  <a:cubicBezTo>
                    <a:pt x="29" y="5426"/>
                    <a:pt x="58" y="5416"/>
                    <a:pt x="87" y="5407"/>
                  </a:cubicBezTo>
                  <a:cubicBezTo>
                    <a:pt x="173" y="5378"/>
                    <a:pt x="250" y="5330"/>
                    <a:pt x="326" y="5292"/>
                  </a:cubicBezTo>
                  <a:cubicBezTo>
                    <a:pt x="326" y="5292"/>
                    <a:pt x="374" y="5263"/>
                    <a:pt x="393" y="5244"/>
                  </a:cubicBezTo>
                  <a:lnTo>
                    <a:pt x="413" y="5234"/>
                  </a:lnTo>
                  <a:cubicBezTo>
                    <a:pt x="432" y="5225"/>
                    <a:pt x="441" y="5205"/>
                    <a:pt x="461" y="5196"/>
                  </a:cubicBezTo>
                  <a:lnTo>
                    <a:pt x="480" y="5177"/>
                  </a:lnTo>
                  <a:cubicBezTo>
                    <a:pt x="499" y="5167"/>
                    <a:pt x="508" y="5148"/>
                    <a:pt x="528" y="5138"/>
                  </a:cubicBezTo>
                  <a:cubicBezTo>
                    <a:pt x="537" y="5129"/>
                    <a:pt x="537" y="5129"/>
                    <a:pt x="547" y="5119"/>
                  </a:cubicBezTo>
                  <a:lnTo>
                    <a:pt x="614" y="5062"/>
                  </a:lnTo>
                  <a:cubicBezTo>
                    <a:pt x="1515" y="4103"/>
                    <a:pt x="1994" y="2819"/>
                    <a:pt x="1937" y="1505"/>
                  </a:cubicBezTo>
                  <a:lnTo>
                    <a:pt x="1937" y="1410"/>
                  </a:lnTo>
                  <a:lnTo>
                    <a:pt x="1937" y="1381"/>
                  </a:lnTo>
                  <a:cubicBezTo>
                    <a:pt x="1937" y="1352"/>
                    <a:pt x="1937" y="1333"/>
                    <a:pt x="1937" y="1314"/>
                  </a:cubicBezTo>
                  <a:lnTo>
                    <a:pt x="1937" y="1275"/>
                  </a:lnTo>
                  <a:lnTo>
                    <a:pt x="1937" y="1218"/>
                  </a:lnTo>
                  <a:cubicBezTo>
                    <a:pt x="1937" y="1199"/>
                    <a:pt x="1937" y="1189"/>
                    <a:pt x="1937" y="1180"/>
                  </a:cubicBezTo>
                  <a:lnTo>
                    <a:pt x="1937" y="1122"/>
                  </a:lnTo>
                  <a:cubicBezTo>
                    <a:pt x="1937" y="1103"/>
                    <a:pt x="1937" y="1093"/>
                    <a:pt x="1937" y="1084"/>
                  </a:cubicBezTo>
                  <a:lnTo>
                    <a:pt x="1937" y="1026"/>
                  </a:lnTo>
                  <a:cubicBezTo>
                    <a:pt x="1937" y="1017"/>
                    <a:pt x="1937" y="1007"/>
                    <a:pt x="1937" y="997"/>
                  </a:cubicBezTo>
                  <a:cubicBezTo>
                    <a:pt x="1937" y="969"/>
                    <a:pt x="1937" y="949"/>
                    <a:pt x="1927" y="930"/>
                  </a:cubicBezTo>
                  <a:cubicBezTo>
                    <a:pt x="1918" y="911"/>
                    <a:pt x="1927" y="911"/>
                    <a:pt x="1927" y="902"/>
                  </a:cubicBezTo>
                  <a:lnTo>
                    <a:pt x="1918" y="834"/>
                  </a:lnTo>
                  <a:lnTo>
                    <a:pt x="1918" y="806"/>
                  </a:lnTo>
                  <a:cubicBezTo>
                    <a:pt x="1918" y="787"/>
                    <a:pt x="1918" y="758"/>
                    <a:pt x="1908" y="739"/>
                  </a:cubicBezTo>
                  <a:lnTo>
                    <a:pt x="1908" y="710"/>
                  </a:lnTo>
                  <a:cubicBezTo>
                    <a:pt x="1908" y="700"/>
                    <a:pt x="1898" y="671"/>
                    <a:pt x="1898" y="643"/>
                  </a:cubicBezTo>
                  <a:cubicBezTo>
                    <a:pt x="1898" y="624"/>
                    <a:pt x="1898" y="624"/>
                    <a:pt x="1898" y="624"/>
                  </a:cubicBezTo>
                  <a:cubicBezTo>
                    <a:pt x="1898" y="614"/>
                    <a:pt x="1889" y="576"/>
                    <a:pt x="1879" y="556"/>
                  </a:cubicBezTo>
                  <a:cubicBezTo>
                    <a:pt x="1879" y="528"/>
                    <a:pt x="1879" y="537"/>
                    <a:pt x="1879" y="528"/>
                  </a:cubicBezTo>
                  <a:lnTo>
                    <a:pt x="1870" y="461"/>
                  </a:lnTo>
                  <a:lnTo>
                    <a:pt x="1870" y="441"/>
                  </a:lnTo>
                  <a:cubicBezTo>
                    <a:pt x="1860" y="422"/>
                    <a:pt x="1850" y="394"/>
                    <a:pt x="1850" y="365"/>
                  </a:cubicBezTo>
                  <a:cubicBezTo>
                    <a:pt x="1841" y="365"/>
                    <a:pt x="1841" y="355"/>
                    <a:pt x="1850" y="355"/>
                  </a:cubicBezTo>
                  <a:cubicBezTo>
                    <a:pt x="1850" y="326"/>
                    <a:pt x="1831" y="298"/>
                    <a:pt x="1822" y="278"/>
                  </a:cubicBezTo>
                  <a:cubicBezTo>
                    <a:pt x="1822" y="269"/>
                    <a:pt x="1822" y="269"/>
                    <a:pt x="1822" y="259"/>
                  </a:cubicBezTo>
                  <a:cubicBezTo>
                    <a:pt x="1822" y="240"/>
                    <a:pt x="1812" y="211"/>
                    <a:pt x="1802" y="183"/>
                  </a:cubicBezTo>
                  <a:cubicBezTo>
                    <a:pt x="1802" y="183"/>
                    <a:pt x="1802" y="173"/>
                    <a:pt x="1802" y="173"/>
                  </a:cubicBezTo>
                  <a:lnTo>
                    <a:pt x="1774" y="87"/>
                  </a:lnTo>
                  <a:cubicBezTo>
                    <a:pt x="1764" y="58"/>
                    <a:pt x="1755" y="29"/>
                    <a:pt x="17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6" name="Google Shape;15786;p45">
              <a:extLst>
                <a:ext uri="{FF2B5EF4-FFF2-40B4-BE49-F238E27FC236}">
                  <a16:creationId xmlns:a16="http://schemas.microsoft.com/office/drawing/2014/main" id="{F29832A4-C6D6-D84C-385C-B0B5962C9B1D}"/>
                </a:ext>
              </a:extLst>
            </p:cNvPr>
            <p:cNvSpPr/>
            <p:nvPr/>
          </p:nvSpPr>
          <p:spPr>
            <a:xfrm>
              <a:off x="7785107" y="4061927"/>
              <a:ext cx="19362" cy="16558"/>
            </a:xfrm>
            <a:custGeom>
              <a:avLst/>
              <a:gdLst/>
              <a:ahLst/>
              <a:cxnLst/>
              <a:rect l="l" t="t" r="r" b="b"/>
              <a:pathLst>
                <a:path w="739" h="632" extrusionOk="0">
                  <a:moveTo>
                    <a:pt x="423" y="1"/>
                  </a:moveTo>
                  <a:cubicBezTo>
                    <a:pt x="145" y="1"/>
                    <a:pt x="1" y="336"/>
                    <a:pt x="202" y="538"/>
                  </a:cubicBezTo>
                  <a:cubicBezTo>
                    <a:pt x="267" y="603"/>
                    <a:pt x="347" y="632"/>
                    <a:pt x="424" y="632"/>
                  </a:cubicBezTo>
                  <a:cubicBezTo>
                    <a:pt x="585" y="632"/>
                    <a:pt x="739" y="505"/>
                    <a:pt x="739" y="317"/>
                  </a:cubicBezTo>
                  <a:cubicBezTo>
                    <a:pt x="739" y="135"/>
                    <a:pt x="595" y="1"/>
                    <a:pt x="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7" name="Google Shape;15787;p45">
              <a:extLst>
                <a:ext uri="{FF2B5EF4-FFF2-40B4-BE49-F238E27FC236}">
                  <a16:creationId xmlns:a16="http://schemas.microsoft.com/office/drawing/2014/main" id="{A93EDC4D-F44E-CDB7-EF9E-A3305E8A4272}"/>
                </a:ext>
              </a:extLst>
            </p:cNvPr>
            <p:cNvSpPr/>
            <p:nvPr/>
          </p:nvSpPr>
          <p:spPr>
            <a:xfrm>
              <a:off x="7744680" y="4122711"/>
              <a:ext cx="17109" cy="14436"/>
            </a:xfrm>
            <a:custGeom>
              <a:avLst/>
              <a:gdLst/>
              <a:ahLst/>
              <a:cxnLst/>
              <a:rect l="l" t="t" r="r" b="b"/>
              <a:pathLst>
                <a:path w="653" h="551" extrusionOk="0">
                  <a:moveTo>
                    <a:pt x="374" y="1"/>
                  </a:moveTo>
                  <a:cubicBezTo>
                    <a:pt x="125" y="1"/>
                    <a:pt x="1" y="298"/>
                    <a:pt x="183" y="470"/>
                  </a:cubicBezTo>
                  <a:cubicBezTo>
                    <a:pt x="238" y="526"/>
                    <a:pt x="307" y="551"/>
                    <a:pt x="374" y="551"/>
                  </a:cubicBezTo>
                  <a:cubicBezTo>
                    <a:pt x="516" y="551"/>
                    <a:pt x="652" y="441"/>
                    <a:pt x="652" y="279"/>
                  </a:cubicBezTo>
                  <a:cubicBezTo>
                    <a:pt x="652" y="125"/>
                    <a:pt x="528" y="1"/>
                    <a:pt x="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8" name="Google Shape;15788;p45">
              <a:extLst>
                <a:ext uri="{FF2B5EF4-FFF2-40B4-BE49-F238E27FC236}">
                  <a16:creationId xmlns:a16="http://schemas.microsoft.com/office/drawing/2014/main" id="{923DCF31-7444-A48D-7B17-485E1FF91D6A}"/>
                </a:ext>
              </a:extLst>
            </p:cNvPr>
            <p:cNvSpPr/>
            <p:nvPr/>
          </p:nvSpPr>
          <p:spPr>
            <a:xfrm>
              <a:off x="7627645" y="4051892"/>
              <a:ext cx="17109" cy="14436"/>
            </a:xfrm>
            <a:custGeom>
              <a:avLst/>
              <a:gdLst/>
              <a:ahLst/>
              <a:cxnLst/>
              <a:rect l="l" t="t" r="r" b="b"/>
              <a:pathLst>
                <a:path w="653" h="551" extrusionOk="0">
                  <a:moveTo>
                    <a:pt x="375" y="1"/>
                  </a:moveTo>
                  <a:cubicBezTo>
                    <a:pt x="125" y="1"/>
                    <a:pt x="1" y="298"/>
                    <a:pt x="173" y="470"/>
                  </a:cubicBezTo>
                  <a:cubicBezTo>
                    <a:pt x="232" y="526"/>
                    <a:pt x="303" y="551"/>
                    <a:pt x="371" y="551"/>
                  </a:cubicBezTo>
                  <a:cubicBezTo>
                    <a:pt x="516" y="551"/>
                    <a:pt x="653" y="441"/>
                    <a:pt x="653" y="279"/>
                  </a:cubicBezTo>
                  <a:cubicBezTo>
                    <a:pt x="653" y="125"/>
                    <a:pt x="528" y="1"/>
                    <a:pt x="3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9" name="Google Shape;15789;p45">
              <a:extLst>
                <a:ext uri="{FF2B5EF4-FFF2-40B4-BE49-F238E27FC236}">
                  <a16:creationId xmlns:a16="http://schemas.microsoft.com/office/drawing/2014/main" id="{CB67D2BC-D5FE-4B2C-08AF-53AD23CC5B18}"/>
                </a:ext>
              </a:extLst>
            </p:cNvPr>
            <p:cNvSpPr/>
            <p:nvPr/>
          </p:nvSpPr>
          <p:spPr>
            <a:xfrm>
              <a:off x="7651513" y="4122711"/>
              <a:ext cx="16847" cy="14436"/>
            </a:xfrm>
            <a:custGeom>
              <a:avLst/>
              <a:gdLst/>
              <a:ahLst/>
              <a:cxnLst/>
              <a:rect l="l" t="t" r="r" b="b"/>
              <a:pathLst>
                <a:path w="643" h="551" extrusionOk="0">
                  <a:moveTo>
                    <a:pt x="365" y="1"/>
                  </a:moveTo>
                  <a:cubicBezTo>
                    <a:pt x="115" y="1"/>
                    <a:pt x="0" y="298"/>
                    <a:pt x="173" y="470"/>
                  </a:cubicBezTo>
                  <a:cubicBezTo>
                    <a:pt x="229" y="526"/>
                    <a:pt x="297" y="551"/>
                    <a:pt x="364" y="551"/>
                  </a:cubicBezTo>
                  <a:cubicBezTo>
                    <a:pt x="506" y="551"/>
                    <a:pt x="643" y="441"/>
                    <a:pt x="643" y="279"/>
                  </a:cubicBezTo>
                  <a:cubicBezTo>
                    <a:pt x="643" y="125"/>
                    <a:pt x="518" y="1"/>
                    <a:pt x="3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40" name="Google Shape;15790;p45">
              <a:extLst>
                <a:ext uri="{FF2B5EF4-FFF2-40B4-BE49-F238E27FC236}">
                  <a16:creationId xmlns:a16="http://schemas.microsoft.com/office/drawing/2014/main" id="{699D531D-412E-5702-DDA2-12B407451A14}"/>
                </a:ext>
              </a:extLst>
            </p:cNvPr>
            <p:cNvSpPr/>
            <p:nvPr/>
          </p:nvSpPr>
          <p:spPr>
            <a:xfrm>
              <a:off x="7693459" y="4066957"/>
              <a:ext cx="20095" cy="17423"/>
            </a:xfrm>
            <a:custGeom>
              <a:avLst/>
              <a:gdLst/>
              <a:ahLst/>
              <a:cxnLst/>
              <a:rect l="l" t="t" r="r" b="b"/>
              <a:pathLst>
                <a:path w="767" h="665" extrusionOk="0">
                  <a:moveTo>
                    <a:pt x="441" y="1"/>
                  </a:moveTo>
                  <a:cubicBezTo>
                    <a:pt x="144" y="1"/>
                    <a:pt x="0" y="355"/>
                    <a:pt x="201" y="566"/>
                  </a:cubicBezTo>
                  <a:cubicBezTo>
                    <a:pt x="269" y="634"/>
                    <a:pt x="352" y="664"/>
                    <a:pt x="433" y="664"/>
                  </a:cubicBezTo>
                  <a:cubicBezTo>
                    <a:pt x="604" y="664"/>
                    <a:pt x="767" y="531"/>
                    <a:pt x="767" y="336"/>
                  </a:cubicBezTo>
                  <a:cubicBezTo>
                    <a:pt x="767" y="154"/>
                    <a:pt x="623" y="1"/>
                    <a:pt x="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pic>
        <p:nvPicPr>
          <p:cNvPr id="7" name="slide 3" descr="slide 3">
            <a:hlinkClick r:id="" action="ppaction://media"/>
            <a:extLst>
              <a:ext uri="{FF2B5EF4-FFF2-40B4-BE49-F238E27FC236}">
                <a16:creationId xmlns:a16="http://schemas.microsoft.com/office/drawing/2014/main" id="{BD8B72D5-7A8E-3C7E-186F-34EED88CBE9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95453" y="66439"/>
            <a:ext cx="812800" cy="812800"/>
          </a:xfrm>
          <a:prstGeom prst="rect">
            <a:avLst/>
          </a:prstGeom>
        </p:spPr>
      </p:pic>
    </p:spTree>
    <p:extLst>
      <p:ext uri="{BB962C8B-B14F-4D97-AF65-F5344CB8AC3E}">
        <p14:creationId xmlns:p14="http://schemas.microsoft.com/office/powerpoint/2010/main" val="223936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7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pic>
        <p:nvPicPr>
          <p:cNvPr id="3" name="Picture 2">
            <a:extLst>
              <a:ext uri="{FF2B5EF4-FFF2-40B4-BE49-F238E27FC236}">
                <a16:creationId xmlns:a16="http://schemas.microsoft.com/office/drawing/2014/main" id="{F6BD9BC4-A344-9624-41D6-348F6C297CC3}"/>
              </a:ext>
            </a:extLst>
          </p:cNvPr>
          <p:cNvPicPr>
            <a:picLocks noChangeAspect="1"/>
          </p:cNvPicPr>
          <p:nvPr/>
        </p:nvPicPr>
        <p:blipFill rotWithShape="1">
          <a:blip r:embed="rId5"/>
          <a:srcRect l="35507" t="37256" r="27971" b="31826"/>
          <a:stretch/>
        </p:blipFill>
        <p:spPr>
          <a:xfrm>
            <a:off x="457200" y="751675"/>
            <a:ext cx="7949764" cy="4206225"/>
          </a:xfrm>
          <a:prstGeom prst="rect">
            <a:avLst/>
          </a:prstGeom>
        </p:spPr>
      </p:pic>
      <p:sp>
        <p:nvSpPr>
          <p:cNvPr id="74" name="Google Shape;74;p16"/>
          <p:cNvSpPr txBox="1">
            <a:spLocks noGrp="1"/>
          </p:cNvSpPr>
          <p:nvPr>
            <p:ph type="title"/>
          </p:nvPr>
        </p:nvSpPr>
        <p:spPr>
          <a:xfrm>
            <a:off x="457200" y="411475"/>
            <a:ext cx="8229600" cy="340200"/>
          </a:xfrm>
          <a:prstGeom prst="rect">
            <a:avLst/>
          </a:prstGeom>
        </p:spPr>
        <p:txBody>
          <a:bodyPr spcFirstLastPara="1" wrap="square" lIns="91425" tIns="91425" rIns="91425" bIns="91425" anchor="t" anchorCtr="0">
            <a:noAutofit/>
          </a:bodyPr>
          <a:lstStyle/>
          <a:p>
            <a:r>
              <a:rPr lang="en-US" dirty="0"/>
              <a:t>Nondisjunction during the first and second meiotic divisions. </a:t>
            </a:r>
          </a:p>
        </p:txBody>
      </p:sp>
      <p:pic>
        <p:nvPicPr>
          <p:cNvPr id="4" name="New Recording 229" descr="New Recording 229">
            <a:hlinkClick r:id="" action="ppaction://media"/>
            <a:extLst>
              <a:ext uri="{FF2B5EF4-FFF2-40B4-BE49-F238E27FC236}">
                <a16:creationId xmlns:a16="http://schemas.microsoft.com/office/drawing/2014/main" id="{8BAF38D4-0D1B-05B2-4EF0-FF7EABF9E56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80400" y="41451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90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sz="2400" dirty="0">
                <a:solidFill>
                  <a:schemeClr val="accent2"/>
                </a:solidFill>
              </a:rPr>
              <a:t>Edward Syndrome</a:t>
            </a:r>
            <a:br>
              <a:rPr lang="en-US" sz="2400" dirty="0">
                <a:solidFill>
                  <a:schemeClr val="accent2"/>
                </a:solidFill>
              </a:rPr>
            </a:br>
            <a:r>
              <a:rPr lang="en-US" sz="2400" dirty="0">
                <a:solidFill>
                  <a:schemeClr val="accent2"/>
                </a:solidFill>
              </a:rPr>
              <a:t>(Trisomy 18)</a:t>
            </a:r>
          </a:p>
        </p:txBody>
      </p:sp>
      <p:grpSp>
        <p:nvGrpSpPr>
          <p:cNvPr id="15548" name="Google Shape;15548;p42"/>
          <p:cNvGrpSpPr/>
          <p:nvPr/>
        </p:nvGrpSpPr>
        <p:grpSpPr>
          <a:xfrm rot="20236556">
            <a:off x="-1299903" y="909153"/>
            <a:ext cx="2346307" cy="3236229"/>
            <a:chOff x="4822750" y="3176275"/>
            <a:chExt cx="400375" cy="553300"/>
          </a:xfrm>
          <a:solidFill>
            <a:srgbClr val="FE7701">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FE77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633856" y="2175912"/>
            <a:ext cx="298676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FE7701"/>
                </a:solidFill>
              </a:rPr>
              <a:t>Overview &amp; Cause </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37" name="Google Shape;15497;p40">
            <a:extLst>
              <a:ext uri="{FF2B5EF4-FFF2-40B4-BE49-F238E27FC236}">
                <a16:creationId xmlns:a16="http://schemas.microsoft.com/office/drawing/2014/main" id="{1759547B-3F62-AF3B-5CDB-FAB0B00261E6}"/>
              </a:ext>
            </a:extLst>
          </p:cNvPr>
          <p:cNvSpPr txBox="1"/>
          <p:nvPr/>
        </p:nvSpPr>
        <p:spPr>
          <a:xfrm>
            <a:off x="1990768" y="1325217"/>
            <a:ext cx="4237754" cy="3339548"/>
          </a:xfrm>
          <a:prstGeom prst="rect">
            <a:avLst/>
          </a:prstGeom>
          <a:noFill/>
          <a:ln>
            <a:noFill/>
          </a:ln>
        </p:spPr>
        <p:txBody>
          <a:bodyPr spcFirstLastPara="1" wrap="square" lIns="91425" tIns="91425" rIns="91425" bIns="91425" anchor="ctr" anchorCtr="0">
            <a:noAutofit/>
          </a:bodyPr>
          <a:lstStyle/>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Edwards syndrome, is a very severe genetic condition that affects how your child’s body develops and grows. Children diagnosed with trisomy 18 have a low birth weight, multiple birth defects and defining physical characteristics.</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The condition occurs when a person has an extra copy of chromosome 18, which is random and unpredictable. The likelihood increases with maternal age at the time of pregnancy. </a:t>
            </a:r>
          </a:p>
          <a:p>
            <a:pPr marL="285750" indent="-285750">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Edwards syndrome occurs in an estimated 1 out of every 5,000 to 6,000 live births. The condition is more common during pregnancy (1 out of every 2,500 pregnancies), but most (at least 95%) fetuses don’t survive, so pregnancies can end in miscarriage or babies are stillborn.</a:t>
            </a:r>
          </a:p>
        </p:txBody>
      </p:sp>
      <p:pic>
        <p:nvPicPr>
          <p:cNvPr id="15362" name="Picture 2">
            <a:extLst>
              <a:ext uri="{FF2B5EF4-FFF2-40B4-BE49-F238E27FC236}">
                <a16:creationId xmlns:a16="http://schemas.microsoft.com/office/drawing/2014/main" id="{32BDD104-F110-4A70-8C70-D8E7C1EE85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293" r="1962" b="53366"/>
          <a:stretch/>
        </p:blipFill>
        <p:spPr bwMode="auto">
          <a:xfrm>
            <a:off x="6228522" y="1267093"/>
            <a:ext cx="2825488" cy="2982634"/>
          </a:xfrm>
          <a:prstGeom prst="rect">
            <a:avLst/>
          </a:prstGeom>
          <a:noFill/>
          <a:extLst>
            <a:ext uri="{909E8E84-426E-40DD-AFC4-6F175D3DCCD1}">
              <a14:hiddenFill xmlns:a14="http://schemas.microsoft.com/office/drawing/2010/main">
                <a:solidFill>
                  <a:srgbClr val="FFFFFF"/>
                </a:solidFill>
              </a14:hiddenFill>
            </a:ext>
          </a:extLst>
        </p:spPr>
      </p:pic>
      <p:pic>
        <p:nvPicPr>
          <p:cNvPr id="2" name="slide 1 ,18" descr="slide 1 ,18">
            <a:hlinkClick r:id="" action="ppaction://media"/>
            <a:extLst>
              <a:ext uri="{FF2B5EF4-FFF2-40B4-BE49-F238E27FC236}">
                <a16:creationId xmlns:a16="http://schemas.microsoft.com/office/drawing/2014/main" id="{8DAB13F4-BE66-5539-3AC0-841517A51C8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241210" y="88986"/>
            <a:ext cx="812800" cy="812800"/>
          </a:xfrm>
          <a:prstGeom prst="rect">
            <a:avLst/>
          </a:prstGeom>
        </p:spPr>
      </p:pic>
    </p:spTree>
    <p:extLst>
      <p:ext uri="{BB962C8B-B14F-4D97-AF65-F5344CB8AC3E}">
        <p14:creationId xmlns:p14="http://schemas.microsoft.com/office/powerpoint/2010/main" val="289022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4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dirty="0">
                <a:solidFill>
                  <a:schemeClr val="accent2"/>
                </a:solidFill>
              </a:rPr>
              <a:t>Edward Syndrome</a:t>
            </a:r>
            <a:br>
              <a:rPr lang="en-US" dirty="0">
                <a:solidFill>
                  <a:schemeClr val="accent2"/>
                </a:solidFill>
              </a:rPr>
            </a:br>
            <a:r>
              <a:rPr lang="en-US" dirty="0">
                <a:solidFill>
                  <a:schemeClr val="accent2"/>
                </a:solidFill>
              </a:rPr>
              <a:t>(Trisomy 18)</a:t>
            </a:r>
          </a:p>
        </p:txBody>
      </p:sp>
      <p:grpSp>
        <p:nvGrpSpPr>
          <p:cNvPr id="15548" name="Google Shape;15548;p42"/>
          <p:cNvGrpSpPr/>
          <p:nvPr/>
        </p:nvGrpSpPr>
        <p:grpSpPr>
          <a:xfrm rot="20236556">
            <a:off x="-1299903" y="909153"/>
            <a:ext cx="2346307" cy="3236229"/>
            <a:chOff x="4822750" y="3176275"/>
            <a:chExt cx="400375" cy="553300"/>
          </a:xfrm>
          <a:solidFill>
            <a:srgbClr val="FE7701">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FE77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633856" y="2175912"/>
            <a:ext cx="298676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FE7701"/>
                </a:solidFill>
              </a:rPr>
              <a:t>Symptoms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37" name="Google Shape;15497;p40">
            <a:extLst>
              <a:ext uri="{FF2B5EF4-FFF2-40B4-BE49-F238E27FC236}">
                <a16:creationId xmlns:a16="http://schemas.microsoft.com/office/drawing/2014/main" id="{1759547B-3F62-AF3B-5CDB-FAB0B00261E6}"/>
              </a:ext>
            </a:extLst>
          </p:cNvPr>
          <p:cNvSpPr txBox="1"/>
          <p:nvPr/>
        </p:nvSpPr>
        <p:spPr>
          <a:xfrm>
            <a:off x="1823881" y="3096941"/>
            <a:ext cx="7320120" cy="2079394"/>
          </a:xfrm>
          <a:prstGeom prst="rect">
            <a:avLst/>
          </a:prstGeom>
          <a:noFill/>
          <a:ln>
            <a:noFill/>
          </a:ln>
        </p:spPr>
        <p:txBody>
          <a:bodyPr spcFirstLastPara="1" wrap="square" lIns="91425" tIns="91425" rIns="91425" bIns="91425" anchor="ctr" anchorCtr="0">
            <a:noAutofit/>
          </a:bodyPr>
          <a:lstStyle/>
          <a:p>
            <a:r>
              <a:rPr lang="en-US" b="1" dirty="0">
                <a:latin typeface="Cambria" panose="02040503050406030204" pitchFamily="18" charset="0"/>
                <a:ea typeface="Cambria" panose="02040503050406030204" pitchFamily="18" charset="0"/>
              </a:rPr>
              <a:t>Severe symptoms of Edwards syndrome (trisomy 18)</a:t>
            </a:r>
            <a:endParaRPr lang="en-US" b="1" i="1" dirty="0">
              <a:latin typeface="Cambria" panose="02040503050406030204" pitchFamily="18" charset="0"/>
              <a:ea typeface="Cambria" panose="02040503050406030204" pitchFamily="18" charset="0"/>
            </a:endParaRP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Congenital heart disease and kidney disease (present at birth).</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Breathing abnormalities (respiratory failure).</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Gastrointestinal tract and abdominal wall issues and birth defects.</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Hernias.</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Scoliosis.</a:t>
            </a:r>
          </a:p>
          <a:p>
            <a:pPr marL="285750" indent="-285750">
              <a:buFont typeface="Arial" panose="020B0604020202020204" pitchFamily="34" charset="0"/>
              <a:buChar char="•"/>
            </a:pPr>
            <a:r>
              <a:rPr lang="en-US" dirty="0">
                <a:latin typeface="Cambria" panose="02040503050406030204" pitchFamily="18" charset="0"/>
                <a:ea typeface="Cambria" panose="02040503050406030204" pitchFamily="18" charset="0"/>
              </a:rPr>
              <a:t>Issues relating to the heart and respiratory failure affect nearly 90% of children (cause of death)</a:t>
            </a:r>
          </a:p>
        </p:txBody>
      </p:sp>
      <p:sp>
        <p:nvSpPr>
          <p:cNvPr id="3" name="TextBox 2">
            <a:extLst>
              <a:ext uri="{FF2B5EF4-FFF2-40B4-BE49-F238E27FC236}">
                <a16:creationId xmlns:a16="http://schemas.microsoft.com/office/drawing/2014/main" id="{33A42411-6102-94BA-AF88-E45738B046BF}"/>
              </a:ext>
            </a:extLst>
          </p:cNvPr>
          <p:cNvSpPr txBox="1"/>
          <p:nvPr/>
        </p:nvSpPr>
        <p:spPr>
          <a:xfrm>
            <a:off x="1891042" y="785765"/>
            <a:ext cx="2829474" cy="2246769"/>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Symptoms of Edwards syndrome during pregnancy</a:t>
            </a:r>
            <a:endParaRPr lang="en-US" b="1" i="1" dirty="0">
              <a:latin typeface="Cambria" panose="02040503050406030204" pitchFamily="18" charset="0"/>
              <a:ea typeface="Cambria" panose="02040503050406030204" pitchFamily="18" charset="0"/>
            </a:endParaRP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Very little fetal activity.</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 single artery in umbilical cord.</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A small placenta.</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Birth defects.</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fetus is surrounded by too much amniotic fluid (polyhydramnios).</a:t>
            </a:r>
          </a:p>
        </p:txBody>
      </p:sp>
      <p:sp>
        <p:nvSpPr>
          <p:cNvPr id="24" name="Google Shape;85;p16">
            <a:extLst>
              <a:ext uri="{FF2B5EF4-FFF2-40B4-BE49-F238E27FC236}">
                <a16:creationId xmlns:a16="http://schemas.microsoft.com/office/drawing/2014/main" id="{F114CB45-EFA9-5407-CAC4-CA4B9FD8069B}"/>
              </a:ext>
            </a:extLst>
          </p:cNvPr>
          <p:cNvSpPr/>
          <p:nvPr/>
        </p:nvSpPr>
        <p:spPr>
          <a:xfrm rot="2489715">
            <a:off x="7566535" y="530026"/>
            <a:ext cx="4869075" cy="1611850"/>
          </a:xfrm>
          <a:custGeom>
            <a:avLst/>
            <a:gdLst/>
            <a:ahLst/>
            <a:cxnLst/>
            <a:rect l="l" t="t" r="r" b="b"/>
            <a:pathLst>
              <a:path w="194763" h="64474" extrusionOk="0">
                <a:moveTo>
                  <a:pt x="130375" y="1"/>
                </a:moveTo>
                <a:cubicBezTo>
                  <a:pt x="127523" y="1"/>
                  <a:pt x="124522" y="458"/>
                  <a:pt x="121333" y="1507"/>
                </a:cubicBezTo>
                <a:cubicBezTo>
                  <a:pt x="103513" y="7362"/>
                  <a:pt x="99301" y="21081"/>
                  <a:pt x="95586" y="33185"/>
                </a:cubicBezTo>
                <a:cubicBezTo>
                  <a:pt x="92186" y="44254"/>
                  <a:pt x="88976" y="54710"/>
                  <a:pt x="76105" y="58940"/>
                </a:cubicBezTo>
                <a:cubicBezTo>
                  <a:pt x="73128" y="59918"/>
                  <a:pt x="70335" y="60346"/>
                  <a:pt x="67677" y="60346"/>
                </a:cubicBezTo>
                <a:cubicBezTo>
                  <a:pt x="58691" y="60346"/>
                  <a:pt x="51254" y="55447"/>
                  <a:pt x="43484" y="50329"/>
                </a:cubicBezTo>
                <a:cubicBezTo>
                  <a:pt x="35121" y="44820"/>
                  <a:pt x="25912" y="38753"/>
                  <a:pt x="13989" y="38753"/>
                </a:cubicBezTo>
                <a:cubicBezTo>
                  <a:pt x="10181" y="38753"/>
                  <a:pt x="6095" y="39372"/>
                  <a:pt x="1672" y="40826"/>
                </a:cubicBezTo>
                <a:cubicBezTo>
                  <a:pt x="590" y="41178"/>
                  <a:pt x="0" y="42342"/>
                  <a:pt x="355" y="43422"/>
                </a:cubicBezTo>
                <a:cubicBezTo>
                  <a:pt x="639" y="44288"/>
                  <a:pt x="1444" y="44836"/>
                  <a:pt x="2308" y="44836"/>
                </a:cubicBezTo>
                <a:cubicBezTo>
                  <a:pt x="2523" y="44836"/>
                  <a:pt x="2741" y="44803"/>
                  <a:pt x="2955" y="44732"/>
                </a:cubicBezTo>
                <a:cubicBezTo>
                  <a:pt x="6998" y="43404"/>
                  <a:pt x="10690" y="42830"/>
                  <a:pt x="14128" y="42830"/>
                </a:cubicBezTo>
                <a:cubicBezTo>
                  <a:pt x="24623" y="42830"/>
                  <a:pt x="32745" y="48179"/>
                  <a:pt x="41223" y="53763"/>
                </a:cubicBezTo>
                <a:cubicBezTo>
                  <a:pt x="49247" y="59049"/>
                  <a:pt x="57480" y="64473"/>
                  <a:pt x="67641" y="64473"/>
                </a:cubicBezTo>
                <a:cubicBezTo>
                  <a:pt x="70699" y="64473"/>
                  <a:pt x="73934" y="63980"/>
                  <a:pt x="77389" y="62846"/>
                </a:cubicBezTo>
                <a:cubicBezTo>
                  <a:pt x="92282" y="57951"/>
                  <a:pt x="95959" y="45975"/>
                  <a:pt x="99515" y="34392"/>
                </a:cubicBezTo>
                <a:cubicBezTo>
                  <a:pt x="103271" y="22158"/>
                  <a:pt x="106819" y="10604"/>
                  <a:pt x="122617" y="5412"/>
                </a:cubicBezTo>
                <a:cubicBezTo>
                  <a:pt x="125326" y="4522"/>
                  <a:pt x="127885" y="4129"/>
                  <a:pt x="130332" y="4129"/>
                </a:cubicBezTo>
                <a:cubicBezTo>
                  <a:pt x="139193" y="4129"/>
                  <a:pt x="146582" y="9288"/>
                  <a:pt x="154305" y="14681"/>
                </a:cubicBezTo>
                <a:cubicBezTo>
                  <a:pt x="162743" y="20570"/>
                  <a:pt x="171403" y="26617"/>
                  <a:pt x="182465" y="26617"/>
                </a:cubicBezTo>
                <a:cubicBezTo>
                  <a:pt x="185774" y="26617"/>
                  <a:pt x="189299" y="26076"/>
                  <a:pt x="193097" y="24827"/>
                </a:cubicBezTo>
                <a:cubicBezTo>
                  <a:pt x="194175" y="24473"/>
                  <a:pt x="194762" y="23311"/>
                  <a:pt x="194407" y="22232"/>
                </a:cubicBezTo>
                <a:cubicBezTo>
                  <a:pt x="194123" y="21367"/>
                  <a:pt x="193318" y="20817"/>
                  <a:pt x="192455" y="20817"/>
                </a:cubicBezTo>
                <a:cubicBezTo>
                  <a:pt x="192242" y="20817"/>
                  <a:pt x="192025" y="20851"/>
                  <a:pt x="191812" y="20921"/>
                </a:cubicBezTo>
                <a:cubicBezTo>
                  <a:pt x="188496" y="22010"/>
                  <a:pt x="185415" y="22488"/>
                  <a:pt x="182509" y="22488"/>
                </a:cubicBezTo>
                <a:cubicBezTo>
                  <a:pt x="172674" y="22488"/>
                  <a:pt x="164843" y="17021"/>
                  <a:pt x="156659" y="11309"/>
                </a:cubicBezTo>
                <a:cubicBezTo>
                  <a:pt x="148666" y="5729"/>
                  <a:pt x="140460" y="1"/>
                  <a:pt x="130375" y="1"/>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5" name="TextBox 4">
            <a:extLst>
              <a:ext uri="{FF2B5EF4-FFF2-40B4-BE49-F238E27FC236}">
                <a16:creationId xmlns:a16="http://schemas.microsoft.com/office/drawing/2014/main" id="{5EE77AC5-608D-7076-08CD-68F9FA7A244C}"/>
              </a:ext>
            </a:extLst>
          </p:cNvPr>
          <p:cNvSpPr txBox="1"/>
          <p:nvPr/>
        </p:nvSpPr>
        <p:spPr>
          <a:xfrm>
            <a:off x="4784328" y="714225"/>
            <a:ext cx="4213107" cy="2246769"/>
          </a:xfrm>
          <a:prstGeom prst="rect">
            <a:avLst/>
          </a:prstGeom>
          <a:noFill/>
        </p:spPr>
        <p:txBody>
          <a:bodyPr wrap="square" rtlCol="0">
            <a:spAutoFit/>
          </a:bodyPr>
          <a:lstStyle/>
          <a:p>
            <a:r>
              <a:rPr lang="en-US" b="1" dirty="0">
                <a:latin typeface="Cambria" panose="02040503050406030204" pitchFamily="18" charset="0"/>
                <a:ea typeface="Cambria" panose="02040503050406030204" pitchFamily="18" charset="0"/>
              </a:rPr>
              <a:t>Characteristics of Edwards syndrome after birth</a:t>
            </a:r>
            <a:endParaRPr lang="en-US" b="1" i="1" dirty="0">
              <a:latin typeface="Cambria" panose="02040503050406030204" pitchFamily="18" charset="0"/>
              <a:ea typeface="Cambria" panose="02040503050406030204" pitchFamily="18" charset="0"/>
            </a:endParaRP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Decreased muscle tone (hypotonia).</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Low-set ears.</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Internal organs forming or functioning differently (heart and lungs).</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Issues with cognitive development (intellectual disabilities), which are typically severe.</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Overlapping fingers and/or clubfeet.</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Small physical size (head, mouth and jaw).</a:t>
            </a:r>
          </a:p>
          <a:p>
            <a:pPr marL="285750" lvl="0" indent="-285750">
              <a:buFont typeface="Arial" panose="020B0604020202020204" pitchFamily="34" charset="0"/>
              <a:buChar char="•"/>
            </a:pPr>
            <a:r>
              <a:rPr lang="en-US" dirty="0">
                <a:latin typeface="Cambria" panose="02040503050406030204" pitchFamily="18" charset="0"/>
                <a:ea typeface="Cambria" panose="02040503050406030204" pitchFamily="18" charset="0"/>
              </a:rPr>
              <a:t>Weak cry and minimal response to sound.</a:t>
            </a:r>
          </a:p>
        </p:txBody>
      </p:sp>
      <p:pic>
        <p:nvPicPr>
          <p:cNvPr id="2" name="slide2,18" descr="slide2,18">
            <a:hlinkClick r:id="" action="ppaction://media"/>
            <a:extLst>
              <a:ext uri="{FF2B5EF4-FFF2-40B4-BE49-F238E27FC236}">
                <a16:creationId xmlns:a16="http://schemas.microsoft.com/office/drawing/2014/main" id="{FDEA7CBD-43F5-DC91-9D77-7775D7767F3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5655" y="19486"/>
            <a:ext cx="812800" cy="812800"/>
          </a:xfrm>
          <a:prstGeom prst="rect">
            <a:avLst/>
          </a:prstGeom>
        </p:spPr>
      </p:pic>
    </p:spTree>
    <p:extLst>
      <p:ext uri="{BB962C8B-B14F-4D97-AF65-F5344CB8AC3E}">
        <p14:creationId xmlns:p14="http://schemas.microsoft.com/office/powerpoint/2010/main" val="340295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01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dirty="0">
                <a:solidFill>
                  <a:schemeClr val="accent2"/>
                </a:solidFill>
              </a:rPr>
              <a:t>Edward Syndrome</a:t>
            </a:r>
            <a:br>
              <a:rPr lang="en-US" dirty="0">
                <a:solidFill>
                  <a:schemeClr val="accent2"/>
                </a:solidFill>
              </a:rPr>
            </a:br>
            <a:r>
              <a:rPr lang="en-US" dirty="0">
                <a:solidFill>
                  <a:schemeClr val="accent2"/>
                </a:solidFill>
              </a:rPr>
              <a:t>(Trisomy 18)</a:t>
            </a:r>
          </a:p>
        </p:txBody>
      </p:sp>
      <p:grpSp>
        <p:nvGrpSpPr>
          <p:cNvPr id="15548" name="Google Shape;15548;p42"/>
          <p:cNvGrpSpPr/>
          <p:nvPr/>
        </p:nvGrpSpPr>
        <p:grpSpPr>
          <a:xfrm rot="20236556">
            <a:off x="-1299903" y="909153"/>
            <a:ext cx="2346307" cy="3236229"/>
            <a:chOff x="4822750" y="3176275"/>
            <a:chExt cx="400375" cy="553300"/>
          </a:xfrm>
          <a:solidFill>
            <a:srgbClr val="FE7701">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FE77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633856" y="2175912"/>
            <a:ext cx="298676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FE7701"/>
                </a:solidFill>
              </a:rPr>
              <a:t>Symptoms</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pic>
        <p:nvPicPr>
          <p:cNvPr id="17410" name="Picture 2" descr="Trisomy 18 | Edwards syndrome, Trisomy 18, Nurse job description">
            <a:extLst>
              <a:ext uri="{FF2B5EF4-FFF2-40B4-BE49-F238E27FC236}">
                <a16:creationId xmlns:a16="http://schemas.microsoft.com/office/drawing/2014/main" id="{7A071258-1EEB-60E9-CEED-BEDF66E4EE0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29" t="21569" r="51932" b="6474"/>
          <a:stretch/>
        </p:blipFill>
        <p:spPr bwMode="auto">
          <a:xfrm>
            <a:off x="2021657" y="1002987"/>
            <a:ext cx="2841889" cy="370114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Unit 5: Genetics Learning Goal 5: Examine problems that arise from miscoded  DNA and chromosome conditions. - ppt video online download">
            <a:extLst>
              <a:ext uri="{FF2B5EF4-FFF2-40B4-BE49-F238E27FC236}">
                <a16:creationId xmlns:a16="http://schemas.microsoft.com/office/drawing/2014/main" id="{0A9050D9-BE00-3276-7E62-03821A89B4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8561" t="46892" r="12813" b="3639"/>
          <a:stretch/>
        </p:blipFill>
        <p:spPr bwMode="auto">
          <a:xfrm>
            <a:off x="5352727" y="1002987"/>
            <a:ext cx="2865363" cy="37136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7403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57200" y="8488"/>
            <a:ext cx="8229600" cy="860930"/>
          </a:xfrm>
          <a:prstGeom prst="rect">
            <a:avLst/>
          </a:prstGeom>
        </p:spPr>
        <p:txBody>
          <a:bodyPr spcFirstLastPara="1" wrap="square" lIns="91425" tIns="91425" rIns="91425" bIns="91425" anchor="t" anchorCtr="0">
            <a:noAutofit/>
          </a:bodyPr>
          <a:lstStyle/>
          <a:p>
            <a:pPr lvl="0"/>
            <a:r>
              <a:rPr lang="en-US" dirty="0">
                <a:solidFill>
                  <a:schemeClr val="accent2"/>
                </a:solidFill>
              </a:rPr>
              <a:t>Edward Syndrome</a:t>
            </a:r>
            <a:br>
              <a:rPr lang="en-US" dirty="0">
                <a:solidFill>
                  <a:schemeClr val="accent2"/>
                </a:solidFill>
              </a:rPr>
            </a:br>
            <a:r>
              <a:rPr lang="en-US" dirty="0">
                <a:solidFill>
                  <a:schemeClr val="accent2"/>
                </a:solidFill>
              </a:rPr>
              <a:t>(Trisomy 18)</a:t>
            </a:r>
          </a:p>
        </p:txBody>
      </p:sp>
      <p:grpSp>
        <p:nvGrpSpPr>
          <p:cNvPr id="15548" name="Google Shape;15548;p42"/>
          <p:cNvGrpSpPr/>
          <p:nvPr/>
        </p:nvGrpSpPr>
        <p:grpSpPr>
          <a:xfrm rot="20236556">
            <a:off x="-1299903" y="909153"/>
            <a:ext cx="2346307" cy="3236229"/>
            <a:chOff x="4822750" y="3176275"/>
            <a:chExt cx="400375" cy="553300"/>
          </a:xfrm>
          <a:solidFill>
            <a:srgbClr val="FE7701">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FE770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633856" y="2175912"/>
            <a:ext cx="2986762" cy="8537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600" dirty="0">
                <a:solidFill>
                  <a:srgbClr val="FE7701"/>
                </a:solidFill>
              </a:rPr>
              <a:t>Treatment</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sp>
        <p:nvSpPr>
          <p:cNvPr id="2" name="TextBox 1">
            <a:extLst>
              <a:ext uri="{FF2B5EF4-FFF2-40B4-BE49-F238E27FC236}">
                <a16:creationId xmlns:a16="http://schemas.microsoft.com/office/drawing/2014/main" id="{FCF6005E-8DB1-97A6-AC61-2D72673D55BF}"/>
              </a:ext>
            </a:extLst>
          </p:cNvPr>
          <p:cNvSpPr txBox="1"/>
          <p:nvPr/>
        </p:nvSpPr>
        <p:spPr>
          <a:xfrm>
            <a:off x="2937603" y="1513954"/>
            <a:ext cx="5671638" cy="2534027"/>
          </a:xfrm>
          <a:prstGeom prst="rect">
            <a:avLst/>
          </a:prstGeom>
          <a:noFill/>
        </p:spPr>
        <p:txBody>
          <a:bodyPr wrap="square" rtlCol="0">
            <a:spAutoFit/>
          </a:bodyPr>
          <a:lstStyle/>
          <a:p>
            <a:pPr algn="just">
              <a:lnSpc>
                <a:spcPct val="150000"/>
              </a:lnSpc>
            </a:pPr>
            <a:r>
              <a:rPr lang="en-US" sz="1800" dirty="0">
                <a:latin typeface="Cambria" panose="02040503050406030204" pitchFamily="18" charset="0"/>
                <a:ea typeface="Cambria" panose="02040503050406030204" pitchFamily="18" charset="0"/>
              </a:rPr>
              <a:t>Often, the condition is so severe that babies who survive being born are treated with comfort care. But treatment for Edwards syndrome (trisomy 18) is unique for each child, based on the severity of their diagnosis. There’s no cure for Edwards syndrome (trisomy 18).</a:t>
            </a:r>
          </a:p>
          <a:p>
            <a:pPr algn="just">
              <a:lnSpc>
                <a:spcPct val="150000"/>
              </a:lnSpc>
            </a:pPr>
            <a:endParaRPr lang="en-US" sz="1800" dirty="0">
              <a:latin typeface="Cambria" panose="02040503050406030204" pitchFamily="18" charset="0"/>
              <a:ea typeface="Cambria" panose="02040503050406030204" pitchFamily="18" charset="0"/>
            </a:endParaRPr>
          </a:p>
        </p:txBody>
      </p:sp>
      <p:sp>
        <p:nvSpPr>
          <p:cNvPr id="22" name="Google Shape;2541;p33">
            <a:extLst>
              <a:ext uri="{FF2B5EF4-FFF2-40B4-BE49-F238E27FC236}">
                <a16:creationId xmlns:a16="http://schemas.microsoft.com/office/drawing/2014/main" id="{264F4399-360F-50F0-8A91-EDC4D47AC88E}"/>
              </a:ext>
            </a:extLst>
          </p:cNvPr>
          <p:cNvSpPr/>
          <p:nvPr/>
        </p:nvSpPr>
        <p:spPr>
          <a:xfrm>
            <a:off x="2121385" y="2247535"/>
            <a:ext cx="686566" cy="68648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nvGrpSpPr>
          <p:cNvPr id="23" name="Google Shape;2601;p33">
            <a:extLst>
              <a:ext uri="{FF2B5EF4-FFF2-40B4-BE49-F238E27FC236}">
                <a16:creationId xmlns:a16="http://schemas.microsoft.com/office/drawing/2014/main" id="{9BC676E8-6AC1-D1CB-983C-6B9EFD7ED2B6}"/>
              </a:ext>
            </a:extLst>
          </p:cNvPr>
          <p:cNvGrpSpPr/>
          <p:nvPr/>
        </p:nvGrpSpPr>
        <p:grpSpPr>
          <a:xfrm>
            <a:off x="2350659" y="2414831"/>
            <a:ext cx="228045" cy="351880"/>
            <a:chOff x="-28032075" y="3916450"/>
            <a:chExt cx="191425" cy="295375"/>
          </a:xfrm>
        </p:grpSpPr>
        <p:sp>
          <p:nvSpPr>
            <p:cNvPr id="24" name="Google Shape;2602;p33">
              <a:extLst>
                <a:ext uri="{FF2B5EF4-FFF2-40B4-BE49-F238E27FC236}">
                  <a16:creationId xmlns:a16="http://schemas.microsoft.com/office/drawing/2014/main" id="{CA8040CD-37ED-D1D7-3706-78121F68C868}"/>
                </a:ext>
              </a:extLst>
            </p:cNvPr>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5" name="Google Shape;2603;p33">
              <a:extLst>
                <a:ext uri="{FF2B5EF4-FFF2-40B4-BE49-F238E27FC236}">
                  <a16:creationId xmlns:a16="http://schemas.microsoft.com/office/drawing/2014/main" id="{3F7D1E18-DC15-DEC1-97C9-22F5018FD11C}"/>
                </a:ext>
              </a:extLst>
            </p:cNvPr>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6" name="Google Shape;2604;p33">
              <a:extLst>
                <a:ext uri="{FF2B5EF4-FFF2-40B4-BE49-F238E27FC236}">
                  <a16:creationId xmlns:a16="http://schemas.microsoft.com/office/drawing/2014/main" id="{9AC51395-8B11-C938-8F77-2D79F0B31647}"/>
                </a:ext>
              </a:extLst>
            </p:cNvPr>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pic>
        <p:nvPicPr>
          <p:cNvPr id="5" name="slide 4,18​" descr="slide 4,18​">
            <a:hlinkClick r:id="" action="ppaction://media"/>
            <a:extLst>
              <a:ext uri="{FF2B5EF4-FFF2-40B4-BE49-F238E27FC236}">
                <a16:creationId xmlns:a16="http://schemas.microsoft.com/office/drawing/2014/main" id="{13B3C11D-375B-6CBB-D876-4AFFE200DC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80400" y="173374"/>
            <a:ext cx="812800" cy="812800"/>
          </a:xfrm>
          <a:prstGeom prst="rect">
            <a:avLst/>
          </a:prstGeom>
        </p:spPr>
      </p:pic>
    </p:spTree>
    <p:extLst>
      <p:ext uri="{BB962C8B-B14F-4D97-AF65-F5344CB8AC3E}">
        <p14:creationId xmlns:p14="http://schemas.microsoft.com/office/powerpoint/2010/main" val="2077273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92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801"/>
        <p:cNvGrpSpPr/>
        <p:nvPr/>
      </p:nvGrpSpPr>
      <p:grpSpPr>
        <a:xfrm>
          <a:off x="0" y="0"/>
          <a:ext cx="0" cy="0"/>
          <a:chOff x="0" y="0"/>
          <a:chExt cx="0" cy="0"/>
        </a:xfrm>
      </p:grpSpPr>
      <p:sp>
        <p:nvSpPr>
          <p:cNvPr id="15802" name="Google Shape;15802;p47"/>
          <p:cNvSpPr txBox="1">
            <a:spLocks noGrp="1"/>
          </p:cNvSpPr>
          <p:nvPr>
            <p:ph type="title" idx="4294967295"/>
          </p:nvPr>
        </p:nvSpPr>
        <p:spPr>
          <a:xfrm>
            <a:off x="984522" y="318496"/>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b="1" dirty="0">
                <a:latin typeface=""/>
                <a:ea typeface="Cambria" panose="02040503050406030204" pitchFamily="18" charset="0"/>
                <a:cs typeface="Arial"/>
                <a:sym typeface="Arial"/>
              </a:rPr>
              <a:t>References</a:t>
            </a:r>
            <a:endParaRPr b="1" dirty="0">
              <a:solidFill>
                <a:srgbClr val="FFFFFF"/>
              </a:solidFill>
              <a:latin typeface=""/>
              <a:ea typeface="Cambria" panose="02040503050406030204" pitchFamily="18" charset="0"/>
              <a:cs typeface="Arial"/>
              <a:sym typeface="Arial"/>
            </a:endParaRPr>
          </a:p>
        </p:txBody>
      </p:sp>
      <p:sp>
        <p:nvSpPr>
          <p:cNvPr id="15804" name="Google Shape;15804;p47"/>
          <p:cNvSpPr txBox="1"/>
          <p:nvPr/>
        </p:nvSpPr>
        <p:spPr>
          <a:xfrm>
            <a:off x="292192" y="940540"/>
            <a:ext cx="6687000" cy="3305269"/>
          </a:xfrm>
          <a:prstGeom prst="rect">
            <a:avLst/>
          </a:prstGeom>
          <a:noFill/>
          <a:ln>
            <a:noFill/>
          </a:ln>
        </p:spPr>
        <p:txBody>
          <a:bodyPr spcFirstLastPara="1" wrap="square" lIns="91425" tIns="91425" rIns="91425" bIns="91425" anchor="t" anchorCtr="0">
            <a:noAutofit/>
          </a:bodyPr>
          <a:lstStyle/>
          <a:p>
            <a:r>
              <a:rPr lang="en-US" sz="1100" dirty="0">
                <a:solidFill>
                  <a:schemeClr val="bg1"/>
                </a:solidFill>
                <a:latin typeface="Cambria" panose="02040503050406030204" pitchFamily="18" charset="0"/>
                <a:ea typeface="Cambria" panose="02040503050406030204" pitchFamily="18" charset="0"/>
              </a:rPr>
              <a:t>[1] Shaffer, L., &amp; Theisen. (2010). Disorders caused by chromosome abnormalities. </a:t>
            </a:r>
            <a:r>
              <a:rPr lang="en-US" sz="1100" i="1" dirty="0">
                <a:solidFill>
                  <a:schemeClr val="bg1"/>
                </a:solidFill>
                <a:latin typeface="Cambria" panose="02040503050406030204" pitchFamily="18" charset="0"/>
                <a:ea typeface="Cambria" panose="02040503050406030204" pitchFamily="18" charset="0"/>
              </a:rPr>
              <a:t>The Application of Clinical Genetics</a:t>
            </a:r>
            <a:r>
              <a:rPr lang="en-US" sz="1100" dirty="0">
                <a:solidFill>
                  <a:schemeClr val="bg1"/>
                </a:solidFill>
                <a:latin typeface="Cambria" panose="02040503050406030204" pitchFamily="18" charset="0"/>
                <a:ea typeface="Cambria" panose="02040503050406030204" pitchFamily="18" charset="0"/>
              </a:rPr>
              <a:t>, 159.</a:t>
            </a:r>
          </a:p>
          <a:p>
            <a:r>
              <a:rPr lang="en-US" sz="1100" dirty="0">
                <a:solidFill>
                  <a:schemeClr val="bg1"/>
                </a:solidFill>
                <a:latin typeface="Cambria" panose="02040503050406030204" pitchFamily="18" charset="0"/>
                <a:ea typeface="Cambria" panose="02040503050406030204" pitchFamily="18" charset="0"/>
              </a:rPr>
              <a:t>[2] Pass, K. A., </a:t>
            </a:r>
            <a:r>
              <a:rPr lang="en-US" sz="1100" dirty="0" err="1">
                <a:solidFill>
                  <a:schemeClr val="bg1"/>
                </a:solidFill>
                <a:latin typeface="Cambria" panose="02040503050406030204" pitchFamily="18" charset="0"/>
                <a:ea typeface="Cambria" panose="02040503050406030204" pitchFamily="18" charset="0"/>
              </a:rPr>
              <a:t>Bartoshesky</a:t>
            </a:r>
            <a:r>
              <a:rPr lang="en-US" sz="1100" dirty="0">
                <a:solidFill>
                  <a:schemeClr val="bg1"/>
                </a:solidFill>
                <a:latin typeface="Cambria" panose="02040503050406030204" pitchFamily="18" charset="0"/>
                <a:ea typeface="Cambria" panose="02040503050406030204" pitchFamily="18" charset="0"/>
              </a:rPr>
              <a:t>, L. E., Harris, K. B., Fredrick, B. L., Tullis, K., Ac Pe R S O N N E L, M., Hawkins, A., </a:t>
            </a:r>
            <a:r>
              <a:rPr lang="en-US" sz="1100" dirty="0" err="1">
                <a:solidFill>
                  <a:schemeClr val="bg1"/>
                </a:solidFill>
                <a:latin typeface="Cambria" panose="02040503050406030204" pitchFamily="18" charset="0"/>
                <a:ea typeface="Cambria" panose="02040503050406030204" pitchFamily="18" charset="0"/>
              </a:rPr>
              <a:t>Rifaey</a:t>
            </a:r>
            <a:r>
              <a:rPr lang="en-US" sz="1100" dirty="0">
                <a:solidFill>
                  <a:schemeClr val="bg1"/>
                </a:solidFill>
                <a:latin typeface="Cambria" panose="02040503050406030204" pitchFamily="18" charset="0"/>
                <a:ea typeface="Cambria" panose="02040503050406030204" pitchFamily="18" charset="0"/>
              </a:rPr>
              <a:t>, H., Terry, E., Waite, M., Wise, L., Dolan, S. M., </a:t>
            </a:r>
            <a:r>
              <a:rPr lang="en-US" sz="1100" dirty="0" err="1">
                <a:solidFill>
                  <a:schemeClr val="bg1"/>
                </a:solidFill>
                <a:latin typeface="Cambria" panose="02040503050406030204" pitchFamily="18" charset="0"/>
                <a:ea typeface="Cambria" panose="02040503050406030204" pitchFamily="18" charset="0"/>
              </a:rPr>
              <a:t>Djurdjinovic</a:t>
            </a:r>
            <a:r>
              <a:rPr lang="en-US" sz="1100" dirty="0">
                <a:solidFill>
                  <a:schemeClr val="bg1"/>
                </a:solidFill>
                <a:latin typeface="Cambria" panose="02040503050406030204" pitchFamily="18" charset="0"/>
                <a:ea typeface="Cambria" panose="02040503050406030204" pitchFamily="18" charset="0"/>
              </a:rPr>
              <a:t>, L., </a:t>
            </a:r>
            <a:r>
              <a:rPr lang="en-US" sz="1100" dirty="0" err="1">
                <a:solidFill>
                  <a:schemeClr val="bg1"/>
                </a:solidFill>
                <a:latin typeface="Cambria" panose="02040503050406030204" pitchFamily="18" charset="0"/>
                <a:ea typeface="Cambria" panose="02040503050406030204" pitchFamily="18" charset="0"/>
              </a:rPr>
              <a:t>Faucett</a:t>
            </a:r>
            <a:r>
              <a:rPr lang="en-US" sz="1100" dirty="0">
                <a:solidFill>
                  <a:schemeClr val="bg1"/>
                </a:solidFill>
                <a:latin typeface="Cambria" panose="02040503050406030204" pitchFamily="18" charset="0"/>
                <a:ea typeface="Cambria" panose="02040503050406030204" pitchFamily="18" charset="0"/>
              </a:rPr>
              <a:t>, W. A., Green, N., Hoffman, M., Lea, D. H., Lloyd-Puryear, M. A., &amp; Weiss, J. O. (n.d.). </a:t>
            </a:r>
            <a:r>
              <a:rPr lang="en-US" sz="1100" i="1" dirty="0">
                <a:solidFill>
                  <a:schemeClr val="bg1"/>
                </a:solidFill>
                <a:latin typeface="Cambria" panose="02040503050406030204" pitchFamily="18" charset="0"/>
                <a:ea typeface="Cambria" panose="02040503050406030204" pitchFamily="18" charset="0"/>
              </a:rPr>
              <a:t>The New York-Mid-Atlantic Guide for Patients and Health Professionals was produced thanks to a partnership between Genetic Alliance and NYMAC, the New York-Mid-Atlantic Consortium for Genetic and Newborn Screening Services</a:t>
            </a:r>
            <a:r>
              <a:rPr lang="en-US" sz="1100" dirty="0">
                <a:solidFill>
                  <a:schemeClr val="bg1"/>
                </a:solidFill>
                <a:latin typeface="Cambria" panose="02040503050406030204" pitchFamily="18" charset="0"/>
                <a:ea typeface="Cambria" panose="02040503050406030204" pitchFamily="18" charset="0"/>
              </a:rPr>
              <a:t>.</a:t>
            </a:r>
          </a:p>
          <a:p>
            <a:r>
              <a:rPr lang="en-US" sz="1100" dirty="0">
                <a:solidFill>
                  <a:schemeClr val="bg1"/>
                </a:solidFill>
                <a:latin typeface="Cambria" panose="02040503050406030204" pitchFamily="18" charset="0"/>
                <a:ea typeface="Cambria" panose="02040503050406030204" pitchFamily="18" charset="0"/>
              </a:rPr>
              <a:t>[3] https://www.osmosis.org/answers/chromosomal-aberrations</a:t>
            </a:r>
          </a:p>
          <a:p>
            <a:r>
              <a:rPr lang="en-US" sz="1100" dirty="0">
                <a:solidFill>
                  <a:schemeClr val="bg1"/>
                </a:solidFill>
                <a:latin typeface="Cambria" panose="02040503050406030204" pitchFamily="18" charset="0"/>
                <a:ea typeface="Cambria" panose="02040503050406030204" pitchFamily="18" charset="0"/>
              </a:rPr>
              <a:t>[4] https://www.slideshare.net/antoniogalascience/chromosomal-abnormalities-46953257</a:t>
            </a:r>
          </a:p>
          <a:p>
            <a:r>
              <a:rPr lang="en-US" sz="1100" dirty="0">
                <a:solidFill>
                  <a:schemeClr val="bg1"/>
                </a:solidFill>
                <a:latin typeface="Cambria" panose="02040503050406030204" pitchFamily="18" charset="0"/>
                <a:ea typeface="Cambria" panose="02040503050406030204" pitchFamily="18" charset="0"/>
              </a:rPr>
              <a:t>[5] https://www.yourgenome.org/facts/what-is-a-chromosome-disorder</a:t>
            </a:r>
          </a:p>
          <a:p>
            <a:r>
              <a:rPr lang="en-US" sz="1100" dirty="0">
                <a:solidFill>
                  <a:schemeClr val="bg1"/>
                </a:solidFill>
                <a:latin typeface="Cambria" panose="02040503050406030204" pitchFamily="18" charset="0"/>
                <a:ea typeface="Cambria" panose="02040503050406030204" pitchFamily="18" charset="0"/>
              </a:rPr>
              <a:t>[6] https://my.clevelandclinic.org/health/diseases/15200-turner-syndrome</a:t>
            </a:r>
          </a:p>
          <a:p>
            <a:r>
              <a:rPr lang="en-US" sz="1100" dirty="0">
                <a:solidFill>
                  <a:schemeClr val="bg1"/>
                </a:solidFill>
                <a:latin typeface="Cambria" panose="02040503050406030204" pitchFamily="18" charset="0"/>
                <a:ea typeface="Cambria" panose="02040503050406030204" pitchFamily="18" charset="0"/>
              </a:rPr>
              <a:t>[7] https://</a:t>
            </a:r>
            <a:r>
              <a:rPr lang="en-US" sz="1100" dirty="0" err="1">
                <a:solidFill>
                  <a:schemeClr val="bg1"/>
                </a:solidFill>
                <a:latin typeface="Cambria" panose="02040503050406030204" pitchFamily="18" charset="0"/>
                <a:ea typeface="Cambria" panose="02040503050406030204" pitchFamily="18" charset="0"/>
              </a:rPr>
              <a:t>www.nhs.uk</a:t>
            </a:r>
            <a:r>
              <a:rPr lang="en-US" sz="1100" dirty="0">
                <a:solidFill>
                  <a:schemeClr val="bg1"/>
                </a:solidFill>
                <a:latin typeface="Cambria" panose="02040503050406030204" pitchFamily="18" charset="0"/>
                <a:ea typeface="Cambria" panose="02040503050406030204" pitchFamily="18" charset="0"/>
              </a:rPr>
              <a:t>/conditions/</a:t>
            </a:r>
            <a:r>
              <a:rPr lang="en-US" sz="1100" dirty="0" err="1">
                <a:solidFill>
                  <a:schemeClr val="bg1"/>
                </a:solidFill>
                <a:latin typeface="Cambria" panose="02040503050406030204" pitchFamily="18" charset="0"/>
                <a:ea typeface="Cambria" panose="02040503050406030204" pitchFamily="18" charset="0"/>
              </a:rPr>
              <a:t>klinefelters</a:t>
            </a:r>
            <a:r>
              <a:rPr lang="en-US" sz="1100" dirty="0">
                <a:solidFill>
                  <a:schemeClr val="bg1"/>
                </a:solidFill>
                <a:latin typeface="Cambria" panose="02040503050406030204" pitchFamily="18" charset="0"/>
                <a:ea typeface="Cambria" panose="02040503050406030204" pitchFamily="18" charset="0"/>
              </a:rPr>
              <a:t>-syndrome/</a:t>
            </a:r>
          </a:p>
          <a:p>
            <a:r>
              <a:rPr lang="en-US" sz="1100" dirty="0">
                <a:solidFill>
                  <a:schemeClr val="bg1"/>
                </a:solidFill>
                <a:latin typeface="Cambria" panose="02040503050406030204" pitchFamily="18" charset="0"/>
                <a:ea typeface="Cambria" panose="02040503050406030204" pitchFamily="18" charset="0"/>
              </a:rPr>
              <a:t>[8] https://www.nhs.uk/conditions/pataus-syndrome/</a:t>
            </a:r>
          </a:p>
          <a:p>
            <a:r>
              <a:rPr lang="en-US" sz="1100" dirty="0">
                <a:solidFill>
                  <a:schemeClr val="bg1"/>
                </a:solidFill>
                <a:latin typeface="Cambria" panose="02040503050406030204" pitchFamily="18" charset="0"/>
                <a:ea typeface="Cambria" panose="02040503050406030204" pitchFamily="18" charset="0"/>
              </a:rPr>
              <a:t>[9] https://medlineplus.gov/genetics/condition/</a:t>
            </a:r>
            <a:r>
              <a:rPr lang="en-US" sz="1100" dirty="0" err="1">
                <a:solidFill>
                  <a:schemeClr val="bg1"/>
                </a:solidFill>
                <a:latin typeface="Cambria" panose="02040503050406030204" pitchFamily="18" charset="0"/>
                <a:ea typeface="Cambria" panose="02040503050406030204" pitchFamily="18" charset="0"/>
              </a:rPr>
              <a:t>klinefelter</a:t>
            </a:r>
            <a:r>
              <a:rPr lang="en-US" sz="1100" dirty="0">
                <a:solidFill>
                  <a:schemeClr val="bg1"/>
                </a:solidFill>
                <a:latin typeface="Cambria" panose="02040503050406030204" pitchFamily="18" charset="0"/>
                <a:ea typeface="Cambria" panose="02040503050406030204" pitchFamily="18" charset="0"/>
              </a:rPr>
              <a:t>-syndrome/</a:t>
            </a:r>
          </a:p>
          <a:p>
            <a:r>
              <a:rPr lang="en-US" sz="1100" dirty="0">
                <a:solidFill>
                  <a:schemeClr val="bg1"/>
                </a:solidFill>
                <a:latin typeface="Cambria" panose="02040503050406030204" pitchFamily="18" charset="0"/>
                <a:ea typeface="Cambria" panose="02040503050406030204" pitchFamily="18" charset="0"/>
              </a:rPr>
              <a:t>[10] https://</a:t>
            </a:r>
            <a:r>
              <a:rPr lang="en-US" sz="1100" dirty="0" err="1">
                <a:solidFill>
                  <a:schemeClr val="bg1"/>
                </a:solidFill>
                <a:latin typeface="Cambria" panose="02040503050406030204" pitchFamily="18" charset="0"/>
                <a:ea typeface="Cambria" panose="02040503050406030204" pitchFamily="18" charset="0"/>
              </a:rPr>
              <a:t>www.webmd.com</a:t>
            </a:r>
            <a:r>
              <a:rPr lang="en-US" sz="1100" dirty="0">
                <a:solidFill>
                  <a:schemeClr val="bg1"/>
                </a:solidFill>
                <a:latin typeface="Cambria" panose="02040503050406030204" pitchFamily="18" charset="0"/>
                <a:ea typeface="Cambria" panose="02040503050406030204" pitchFamily="18" charset="0"/>
              </a:rPr>
              <a:t>/children/trisomy-13</a:t>
            </a:r>
          </a:p>
          <a:p>
            <a:r>
              <a:rPr lang="en-US" sz="1100" dirty="0">
                <a:solidFill>
                  <a:schemeClr val="bg1"/>
                </a:solidFill>
                <a:latin typeface="Cambria" panose="02040503050406030204" pitchFamily="18" charset="0"/>
                <a:ea typeface="Cambria" panose="02040503050406030204" pitchFamily="18" charset="0"/>
              </a:rPr>
              <a:t>[11] https://</a:t>
            </a:r>
            <a:r>
              <a:rPr lang="en-US" sz="1100" dirty="0" err="1">
                <a:solidFill>
                  <a:schemeClr val="bg1"/>
                </a:solidFill>
                <a:latin typeface="Cambria" panose="02040503050406030204" pitchFamily="18" charset="0"/>
                <a:ea typeface="Cambria" panose="02040503050406030204" pitchFamily="18" charset="0"/>
              </a:rPr>
              <a:t>www.webmd.com</a:t>
            </a:r>
            <a:r>
              <a:rPr lang="en-US" sz="1100" dirty="0">
                <a:solidFill>
                  <a:schemeClr val="bg1"/>
                </a:solidFill>
                <a:latin typeface="Cambria" panose="02040503050406030204" pitchFamily="18" charset="0"/>
                <a:ea typeface="Cambria" panose="02040503050406030204" pitchFamily="18" charset="0"/>
              </a:rPr>
              <a:t>/men/</a:t>
            </a:r>
            <a:r>
              <a:rPr lang="en-US" sz="1100" dirty="0" err="1">
                <a:solidFill>
                  <a:schemeClr val="bg1"/>
                </a:solidFill>
                <a:latin typeface="Cambria" panose="02040503050406030204" pitchFamily="18" charset="0"/>
                <a:ea typeface="Cambria" panose="02040503050406030204" pitchFamily="18" charset="0"/>
              </a:rPr>
              <a:t>klinefelter</a:t>
            </a:r>
            <a:r>
              <a:rPr lang="en-US" sz="1100" dirty="0">
                <a:solidFill>
                  <a:schemeClr val="bg1"/>
                </a:solidFill>
                <a:latin typeface="Cambria" panose="02040503050406030204" pitchFamily="18" charset="0"/>
                <a:ea typeface="Cambria" panose="02040503050406030204" pitchFamily="18" charset="0"/>
              </a:rPr>
              <a:t>-syndrome</a:t>
            </a:r>
          </a:p>
        </p:txBody>
      </p:sp>
      <p:grpSp>
        <p:nvGrpSpPr>
          <p:cNvPr id="15805" name="Google Shape;15805;p47"/>
          <p:cNvGrpSpPr/>
          <p:nvPr/>
        </p:nvGrpSpPr>
        <p:grpSpPr>
          <a:xfrm>
            <a:off x="7152618" y="1139801"/>
            <a:ext cx="1446116" cy="2863897"/>
            <a:chOff x="6529419" y="1724307"/>
            <a:chExt cx="1480463" cy="2931917"/>
          </a:xfrm>
        </p:grpSpPr>
        <p:grpSp>
          <p:nvGrpSpPr>
            <p:cNvPr id="15806" name="Google Shape;15806;p47"/>
            <p:cNvGrpSpPr/>
            <p:nvPr/>
          </p:nvGrpSpPr>
          <p:grpSpPr>
            <a:xfrm>
              <a:off x="6556827" y="1724307"/>
              <a:ext cx="956596" cy="944294"/>
              <a:chOff x="3800349" y="1238762"/>
              <a:chExt cx="1098904" cy="1084772"/>
            </a:xfrm>
          </p:grpSpPr>
          <p:grpSp>
            <p:nvGrpSpPr>
              <p:cNvPr id="15807" name="Google Shape;15807;p47"/>
              <p:cNvGrpSpPr/>
              <p:nvPr/>
            </p:nvGrpSpPr>
            <p:grpSpPr>
              <a:xfrm>
                <a:off x="3800349" y="1238762"/>
                <a:ext cx="1098904" cy="1084772"/>
                <a:chOff x="3800349" y="1238762"/>
                <a:chExt cx="1098904" cy="1084772"/>
              </a:xfrm>
            </p:grpSpPr>
            <p:sp>
              <p:nvSpPr>
                <p:cNvPr id="15808" name="Google Shape;15808;p47"/>
                <p:cNvSpPr/>
                <p:nvPr/>
              </p:nvSpPr>
              <p:spPr>
                <a:xfrm>
                  <a:off x="3800349" y="1238762"/>
                  <a:ext cx="1098904" cy="1084772"/>
                </a:xfrm>
                <a:custGeom>
                  <a:avLst/>
                  <a:gdLst/>
                  <a:ahLst/>
                  <a:cxnLst/>
                  <a:rect l="l" t="t" r="r" b="b"/>
                  <a:pathLst>
                    <a:path w="45721" h="45133" extrusionOk="0">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09" name="Google Shape;15809;p47"/>
                <p:cNvSpPr/>
                <p:nvPr/>
              </p:nvSpPr>
              <p:spPr>
                <a:xfrm>
                  <a:off x="3884758" y="1311226"/>
                  <a:ext cx="287338" cy="287050"/>
                </a:xfrm>
                <a:custGeom>
                  <a:avLst/>
                  <a:gdLst/>
                  <a:ahLst/>
                  <a:cxnLst/>
                  <a:rect l="l" t="t" r="r" b="b"/>
                  <a:pathLst>
                    <a:path w="11955" h="11943" extrusionOk="0">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sp>
            <p:nvSpPr>
              <p:cNvPr id="15810" name="Google Shape;15810;p47"/>
              <p:cNvSpPr/>
              <p:nvPr/>
            </p:nvSpPr>
            <p:spPr>
              <a:xfrm>
                <a:off x="4162525" y="1593650"/>
                <a:ext cx="374561" cy="374975"/>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15811" name="Google Shape;15811;p47"/>
            <p:cNvGrpSpPr/>
            <p:nvPr/>
          </p:nvGrpSpPr>
          <p:grpSpPr>
            <a:xfrm>
              <a:off x="7053286" y="2227254"/>
              <a:ext cx="956596" cy="944252"/>
              <a:chOff x="4370663" y="1816530"/>
              <a:chExt cx="1098904" cy="1084724"/>
            </a:xfrm>
          </p:grpSpPr>
          <p:grpSp>
            <p:nvGrpSpPr>
              <p:cNvPr id="15812" name="Google Shape;15812;p47"/>
              <p:cNvGrpSpPr/>
              <p:nvPr/>
            </p:nvGrpSpPr>
            <p:grpSpPr>
              <a:xfrm>
                <a:off x="4370663" y="1816530"/>
                <a:ext cx="1098904" cy="1084724"/>
                <a:chOff x="4370663" y="1816530"/>
                <a:chExt cx="1098904" cy="1084724"/>
              </a:xfrm>
            </p:grpSpPr>
            <p:sp>
              <p:nvSpPr>
                <p:cNvPr id="15813" name="Google Shape;15813;p47"/>
                <p:cNvSpPr/>
                <p:nvPr/>
              </p:nvSpPr>
              <p:spPr>
                <a:xfrm>
                  <a:off x="4370663" y="1816530"/>
                  <a:ext cx="1098904" cy="1084724"/>
                </a:xfrm>
                <a:custGeom>
                  <a:avLst/>
                  <a:gdLst/>
                  <a:ahLst/>
                  <a:cxnLst/>
                  <a:rect l="l" t="t" r="r" b="b"/>
                  <a:pathLst>
                    <a:path w="45721" h="45131" extrusionOk="0">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14" name="Google Shape;15814;p47"/>
                <p:cNvSpPr/>
                <p:nvPr/>
              </p:nvSpPr>
              <p:spPr>
                <a:xfrm>
                  <a:off x="5055718" y="1904160"/>
                  <a:ext cx="287338" cy="287338"/>
                </a:xfrm>
                <a:custGeom>
                  <a:avLst/>
                  <a:gdLst/>
                  <a:ahLst/>
                  <a:cxnLst/>
                  <a:rect l="l" t="t" r="r" b="b"/>
                  <a:pathLst>
                    <a:path w="11955" h="11955" extrusionOk="0">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15815" name="Google Shape;15815;p47"/>
              <p:cNvGrpSpPr/>
              <p:nvPr/>
            </p:nvGrpSpPr>
            <p:grpSpPr>
              <a:xfrm>
                <a:off x="4732628" y="2171596"/>
                <a:ext cx="374986" cy="374572"/>
                <a:chOff x="3303268" y="3817349"/>
                <a:chExt cx="346056" cy="345674"/>
              </a:xfrm>
            </p:grpSpPr>
            <p:sp>
              <p:nvSpPr>
                <p:cNvPr id="15816" name="Google Shape;15816;p47"/>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17" name="Google Shape;15817;p47"/>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18" name="Google Shape;15818;p47"/>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19" name="Google Shape;15819;p47"/>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grpSp>
          <p:nvGrpSpPr>
            <p:cNvPr id="15820" name="Google Shape;15820;p47"/>
            <p:cNvGrpSpPr/>
            <p:nvPr/>
          </p:nvGrpSpPr>
          <p:grpSpPr>
            <a:xfrm>
              <a:off x="6547098" y="2715744"/>
              <a:ext cx="956596" cy="944315"/>
              <a:chOff x="3789173" y="2377690"/>
              <a:chExt cx="1098904" cy="1084796"/>
            </a:xfrm>
          </p:grpSpPr>
          <p:grpSp>
            <p:nvGrpSpPr>
              <p:cNvPr id="15821" name="Google Shape;15821;p47"/>
              <p:cNvGrpSpPr/>
              <p:nvPr/>
            </p:nvGrpSpPr>
            <p:grpSpPr>
              <a:xfrm>
                <a:off x="3789173" y="2377690"/>
                <a:ext cx="1098904" cy="1084796"/>
                <a:chOff x="3789173" y="2377690"/>
                <a:chExt cx="1098904" cy="1084796"/>
              </a:xfrm>
            </p:grpSpPr>
            <p:sp>
              <p:nvSpPr>
                <p:cNvPr id="15822" name="Google Shape;15822;p47"/>
                <p:cNvSpPr/>
                <p:nvPr/>
              </p:nvSpPr>
              <p:spPr>
                <a:xfrm>
                  <a:off x="3789173" y="2377690"/>
                  <a:ext cx="1098904" cy="1084796"/>
                </a:xfrm>
                <a:custGeom>
                  <a:avLst/>
                  <a:gdLst/>
                  <a:ahLst/>
                  <a:cxnLst/>
                  <a:rect l="l" t="t" r="r" b="b"/>
                  <a:pathLst>
                    <a:path w="45721" h="45134" extrusionOk="0">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23" name="Google Shape;15823;p47"/>
                <p:cNvSpPr/>
                <p:nvPr/>
              </p:nvSpPr>
              <p:spPr>
                <a:xfrm>
                  <a:off x="3885623" y="2465897"/>
                  <a:ext cx="287050" cy="287338"/>
                </a:xfrm>
                <a:custGeom>
                  <a:avLst/>
                  <a:gdLst/>
                  <a:ahLst/>
                  <a:cxnLst/>
                  <a:rect l="l" t="t" r="r" b="b"/>
                  <a:pathLst>
                    <a:path w="11943" h="11955" extrusionOk="0">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15824" name="Google Shape;15824;p47"/>
              <p:cNvGrpSpPr/>
              <p:nvPr/>
            </p:nvGrpSpPr>
            <p:grpSpPr>
              <a:xfrm>
                <a:off x="4151137" y="2732796"/>
                <a:ext cx="374986" cy="374572"/>
                <a:chOff x="3752358" y="3817349"/>
                <a:chExt cx="346056" cy="345674"/>
              </a:xfrm>
            </p:grpSpPr>
            <p:sp>
              <p:nvSpPr>
                <p:cNvPr id="15825" name="Google Shape;15825;p47"/>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26" name="Google Shape;15826;p47"/>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27" name="Google Shape;15827;p47"/>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28" name="Google Shape;15828;p47"/>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grpSp>
          <p:nvGrpSpPr>
            <p:cNvPr id="15829" name="Google Shape;15829;p47"/>
            <p:cNvGrpSpPr/>
            <p:nvPr/>
          </p:nvGrpSpPr>
          <p:grpSpPr>
            <a:xfrm>
              <a:off x="7034853" y="3222917"/>
              <a:ext cx="956596" cy="944252"/>
              <a:chOff x="4349489" y="2960313"/>
              <a:chExt cx="1098904" cy="1084724"/>
            </a:xfrm>
          </p:grpSpPr>
          <p:grpSp>
            <p:nvGrpSpPr>
              <p:cNvPr id="15830" name="Google Shape;15830;p47"/>
              <p:cNvGrpSpPr/>
              <p:nvPr/>
            </p:nvGrpSpPr>
            <p:grpSpPr>
              <a:xfrm>
                <a:off x="4349489" y="2960313"/>
                <a:ext cx="1098904" cy="1084724"/>
                <a:chOff x="4349489" y="2960313"/>
                <a:chExt cx="1098904" cy="1084724"/>
              </a:xfrm>
            </p:grpSpPr>
            <p:sp>
              <p:nvSpPr>
                <p:cNvPr id="15831" name="Google Shape;15831;p47"/>
                <p:cNvSpPr/>
                <p:nvPr/>
              </p:nvSpPr>
              <p:spPr>
                <a:xfrm>
                  <a:off x="4349489" y="2960313"/>
                  <a:ext cx="1098904" cy="1084724"/>
                </a:xfrm>
                <a:custGeom>
                  <a:avLst/>
                  <a:gdLst/>
                  <a:ahLst/>
                  <a:cxnLst/>
                  <a:rect l="l" t="t" r="r" b="b"/>
                  <a:pathLst>
                    <a:path w="45721" h="45131" extrusionOk="0">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32" name="Google Shape;15832;p47"/>
                <p:cNvSpPr/>
                <p:nvPr/>
              </p:nvSpPr>
              <p:spPr>
                <a:xfrm>
                  <a:off x="5065741" y="3026769"/>
                  <a:ext cx="287338" cy="287338"/>
                </a:xfrm>
                <a:custGeom>
                  <a:avLst/>
                  <a:gdLst/>
                  <a:ahLst/>
                  <a:cxnLst/>
                  <a:rect l="l" t="t" r="r" b="b"/>
                  <a:pathLst>
                    <a:path w="11955" h="11955" extrusionOk="0">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15833" name="Google Shape;15833;p47"/>
              <p:cNvGrpSpPr/>
              <p:nvPr/>
            </p:nvGrpSpPr>
            <p:grpSpPr>
              <a:xfrm>
                <a:off x="4732657" y="3315384"/>
                <a:ext cx="374952" cy="374572"/>
                <a:chOff x="4201447" y="3817349"/>
                <a:chExt cx="346024" cy="345674"/>
              </a:xfrm>
            </p:grpSpPr>
            <p:sp>
              <p:nvSpPr>
                <p:cNvPr id="15834" name="Google Shape;15834;p47"/>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35" name="Google Shape;15835;p47"/>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grpSp>
          <p:nvGrpSpPr>
            <p:cNvPr id="15836" name="Google Shape;15836;p47"/>
            <p:cNvGrpSpPr/>
            <p:nvPr/>
          </p:nvGrpSpPr>
          <p:grpSpPr>
            <a:xfrm>
              <a:off x="6529419" y="3711909"/>
              <a:ext cx="956596" cy="944315"/>
              <a:chOff x="3768864" y="3522050"/>
              <a:chExt cx="1098904" cy="1084796"/>
            </a:xfrm>
          </p:grpSpPr>
          <p:grpSp>
            <p:nvGrpSpPr>
              <p:cNvPr id="15837" name="Google Shape;15837;p47"/>
              <p:cNvGrpSpPr/>
              <p:nvPr/>
            </p:nvGrpSpPr>
            <p:grpSpPr>
              <a:xfrm>
                <a:off x="3768864" y="3522050"/>
                <a:ext cx="1098904" cy="1084796"/>
                <a:chOff x="3768864" y="3522050"/>
                <a:chExt cx="1098904" cy="1084796"/>
              </a:xfrm>
            </p:grpSpPr>
            <p:sp>
              <p:nvSpPr>
                <p:cNvPr id="15838" name="Google Shape;15838;p47"/>
                <p:cNvSpPr/>
                <p:nvPr/>
              </p:nvSpPr>
              <p:spPr>
                <a:xfrm>
                  <a:off x="3768864" y="3522050"/>
                  <a:ext cx="1098904" cy="1084796"/>
                </a:xfrm>
                <a:custGeom>
                  <a:avLst/>
                  <a:gdLst/>
                  <a:ahLst/>
                  <a:cxnLst/>
                  <a:rect l="l" t="t" r="r" b="b"/>
                  <a:pathLst>
                    <a:path w="45721" h="45134" extrusionOk="0">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39" name="Google Shape;15839;p47"/>
                <p:cNvSpPr/>
                <p:nvPr/>
              </p:nvSpPr>
              <p:spPr>
                <a:xfrm>
                  <a:off x="3887041" y="3641743"/>
                  <a:ext cx="287338" cy="287026"/>
                </a:xfrm>
                <a:custGeom>
                  <a:avLst/>
                  <a:gdLst/>
                  <a:ahLst/>
                  <a:cxnLst/>
                  <a:rect l="l" t="t" r="r" b="b"/>
                  <a:pathLst>
                    <a:path w="11955" h="11942" extrusionOk="0">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15840" name="Google Shape;15840;p47"/>
              <p:cNvGrpSpPr/>
              <p:nvPr/>
            </p:nvGrpSpPr>
            <p:grpSpPr>
              <a:xfrm>
                <a:off x="4139616" y="3871555"/>
                <a:ext cx="357419" cy="357005"/>
                <a:chOff x="7482229" y="3351230"/>
                <a:chExt cx="357419" cy="357005"/>
              </a:xfrm>
            </p:grpSpPr>
            <p:sp>
              <p:nvSpPr>
                <p:cNvPr id="15841" name="Google Shape;15841;p47"/>
                <p:cNvSpPr/>
                <p:nvPr/>
              </p:nvSpPr>
              <p:spPr>
                <a:xfrm>
                  <a:off x="7482229" y="3351230"/>
                  <a:ext cx="357419" cy="357005"/>
                </a:xfrm>
                <a:custGeom>
                  <a:avLst/>
                  <a:gdLst/>
                  <a:ahLst/>
                  <a:cxnLst/>
                  <a:rect l="l" t="t" r="r" b="b"/>
                  <a:pathLst>
                    <a:path w="11229" h="11216" extrusionOk="0">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42" name="Google Shape;15842;p47"/>
                <p:cNvSpPr/>
                <p:nvPr/>
              </p:nvSpPr>
              <p:spPr>
                <a:xfrm>
                  <a:off x="7592138" y="3605616"/>
                  <a:ext cx="137983" cy="32530"/>
                </a:xfrm>
                <a:custGeom>
                  <a:avLst/>
                  <a:gdLst/>
                  <a:ahLst/>
                  <a:cxnLst/>
                  <a:rect l="l" t="t" r="r" b="b"/>
                  <a:pathLst>
                    <a:path w="4335" h="1022" extrusionOk="0">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43" name="Google Shape;15843;p47"/>
                <p:cNvSpPr/>
                <p:nvPr/>
              </p:nvSpPr>
              <p:spPr>
                <a:xfrm>
                  <a:off x="7513709" y="3387962"/>
                  <a:ext cx="295987" cy="282014"/>
                </a:xfrm>
                <a:custGeom>
                  <a:avLst/>
                  <a:gdLst/>
                  <a:ahLst/>
                  <a:cxnLst/>
                  <a:rect l="l" t="t" r="r" b="b"/>
                  <a:pathLst>
                    <a:path w="9299" h="8860" extrusionOk="0">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44" name="Google Shape;15844;p47"/>
                <p:cNvSpPr/>
                <p:nvPr/>
              </p:nvSpPr>
              <p:spPr>
                <a:xfrm>
                  <a:off x="7580393" y="3516460"/>
                  <a:ext cx="56880" cy="56880"/>
                </a:xfrm>
                <a:custGeom>
                  <a:avLst/>
                  <a:gdLst/>
                  <a:ahLst/>
                  <a:cxnLst/>
                  <a:rect l="l" t="t" r="r" b="b"/>
                  <a:pathLst>
                    <a:path w="1787" h="1787" extrusionOk="0">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5845" name="Google Shape;15845;p47"/>
                <p:cNvSpPr/>
                <p:nvPr/>
              </p:nvSpPr>
              <p:spPr>
                <a:xfrm>
                  <a:off x="7685750" y="3516460"/>
                  <a:ext cx="56880" cy="56880"/>
                </a:xfrm>
                <a:custGeom>
                  <a:avLst/>
                  <a:gdLst/>
                  <a:ahLst/>
                  <a:cxnLst/>
                  <a:rect l="l" t="t" r="r" b="b"/>
                  <a:pathLst>
                    <a:path w="1787" h="1787" extrusionOk="0">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46"/>
        <p:cNvGrpSpPr/>
        <p:nvPr/>
      </p:nvGrpSpPr>
      <p:grpSpPr>
        <a:xfrm>
          <a:off x="0" y="0"/>
          <a:ext cx="0" cy="0"/>
          <a:chOff x="0" y="0"/>
          <a:chExt cx="0" cy="0"/>
        </a:xfrm>
      </p:grpSpPr>
      <p:sp>
        <p:nvSpPr>
          <p:cNvPr id="1963" name="Google Shape;1963;p25"/>
          <p:cNvSpPr txBox="1">
            <a:spLocks noGrp="1"/>
          </p:cNvSpPr>
          <p:nvPr>
            <p:ph type="title"/>
          </p:nvPr>
        </p:nvSpPr>
        <p:spPr>
          <a:xfrm>
            <a:off x="457200" y="213305"/>
            <a:ext cx="8229600" cy="340200"/>
          </a:xfrm>
          <a:prstGeom prst="rect">
            <a:avLst/>
          </a:prstGeom>
        </p:spPr>
        <p:txBody>
          <a:bodyPr spcFirstLastPara="1" wrap="square" lIns="91425" tIns="91425" rIns="91425" bIns="91425" anchor="t" anchorCtr="0">
            <a:noAutofit/>
          </a:bodyPr>
          <a:lstStyle/>
          <a:p>
            <a:pPr marL="0" marR="0" lvl="0" indent="0" algn="ctr" rtl="1">
              <a:lnSpc>
                <a:spcPct val="100000"/>
              </a:lnSpc>
              <a:spcBef>
                <a:spcPts val="0"/>
              </a:spcBef>
              <a:spcAft>
                <a:spcPts val="0"/>
              </a:spcAft>
              <a:buClr>
                <a:schemeClr val="dk1"/>
              </a:buClr>
              <a:buSzPts val="2800"/>
              <a:buFont typeface="Fira Sans"/>
              <a:buNone/>
            </a:pPr>
            <a:r>
              <a:rPr lang="en-US" dirty="0"/>
              <a:t>Monosomy</a:t>
            </a:r>
            <a:endParaRPr dirty="0"/>
          </a:p>
        </p:txBody>
      </p:sp>
      <p:grpSp>
        <p:nvGrpSpPr>
          <p:cNvPr id="1964" name="Google Shape;1964;p25"/>
          <p:cNvGrpSpPr/>
          <p:nvPr/>
        </p:nvGrpSpPr>
        <p:grpSpPr>
          <a:xfrm>
            <a:off x="6967152" y="996006"/>
            <a:ext cx="1240073" cy="3736019"/>
            <a:chOff x="4004199" y="1192179"/>
            <a:chExt cx="1147107" cy="3544426"/>
          </a:xfrm>
        </p:grpSpPr>
        <p:sp>
          <p:nvSpPr>
            <p:cNvPr id="1965" name="Google Shape;1965;p25"/>
            <p:cNvSpPr/>
            <p:nvPr/>
          </p:nvSpPr>
          <p:spPr>
            <a:xfrm>
              <a:off x="4201112" y="1248680"/>
              <a:ext cx="380782" cy="53277"/>
            </a:xfrm>
            <a:custGeom>
              <a:avLst/>
              <a:gdLst/>
              <a:ahLst/>
              <a:cxnLst/>
              <a:rect l="l" t="t" r="r" b="b"/>
              <a:pathLst>
                <a:path w="5196" h="727" extrusionOk="0">
                  <a:moveTo>
                    <a:pt x="1" y="1"/>
                  </a:moveTo>
                  <a:lnTo>
                    <a:pt x="1" y="727"/>
                  </a:lnTo>
                  <a:lnTo>
                    <a:pt x="5196" y="727"/>
                  </a:lnTo>
                  <a:lnTo>
                    <a:pt x="519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66" name="Google Shape;1966;p25"/>
            <p:cNvSpPr/>
            <p:nvPr/>
          </p:nvSpPr>
          <p:spPr>
            <a:xfrm>
              <a:off x="4563206" y="1248680"/>
              <a:ext cx="381295" cy="53277"/>
            </a:xfrm>
            <a:custGeom>
              <a:avLst/>
              <a:gdLst/>
              <a:ahLst/>
              <a:cxnLst/>
              <a:rect l="l" t="t" r="r" b="b"/>
              <a:pathLst>
                <a:path w="5203" h="727" extrusionOk="0">
                  <a:moveTo>
                    <a:pt x="0" y="1"/>
                  </a:moveTo>
                  <a:lnTo>
                    <a:pt x="0" y="727"/>
                  </a:lnTo>
                  <a:lnTo>
                    <a:pt x="5203" y="727"/>
                  </a:lnTo>
                  <a:lnTo>
                    <a:pt x="520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67" name="Google Shape;1967;p25"/>
            <p:cNvSpPr/>
            <p:nvPr/>
          </p:nvSpPr>
          <p:spPr>
            <a:xfrm>
              <a:off x="4270218" y="1505465"/>
              <a:ext cx="310576" cy="53277"/>
            </a:xfrm>
            <a:custGeom>
              <a:avLst/>
              <a:gdLst/>
              <a:ahLst/>
              <a:cxnLst/>
              <a:rect l="l" t="t" r="r" b="b"/>
              <a:pathLst>
                <a:path w="4238" h="727" extrusionOk="0">
                  <a:moveTo>
                    <a:pt x="1" y="0"/>
                  </a:moveTo>
                  <a:lnTo>
                    <a:pt x="1" y="726"/>
                  </a:lnTo>
                  <a:lnTo>
                    <a:pt x="4238" y="726"/>
                  </a:lnTo>
                  <a:lnTo>
                    <a:pt x="423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68" name="Google Shape;1968;p25"/>
            <p:cNvSpPr/>
            <p:nvPr/>
          </p:nvSpPr>
          <p:spPr>
            <a:xfrm>
              <a:off x="4565917" y="1505465"/>
              <a:ext cx="310576" cy="53277"/>
            </a:xfrm>
            <a:custGeom>
              <a:avLst/>
              <a:gdLst/>
              <a:ahLst/>
              <a:cxnLst/>
              <a:rect l="l" t="t" r="r" b="b"/>
              <a:pathLst>
                <a:path w="4238" h="727" extrusionOk="0">
                  <a:moveTo>
                    <a:pt x="1" y="0"/>
                  </a:moveTo>
                  <a:lnTo>
                    <a:pt x="1" y="726"/>
                  </a:lnTo>
                  <a:lnTo>
                    <a:pt x="4237" y="726"/>
                  </a:lnTo>
                  <a:lnTo>
                    <a:pt x="42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69" name="Google Shape;1969;p25"/>
            <p:cNvSpPr/>
            <p:nvPr/>
          </p:nvSpPr>
          <p:spPr>
            <a:xfrm>
              <a:off x="4037617" y="1192179"/>
              <a:ext cx="200358" cy="171777"/>
            </a:xfrm>
            <a:custGeom>
              <a:avLst/>
              <a:gdLst/>
              <a:ahLst/>
              <a:cxnLst/>
              <a:rect l="l" t="t" r="r" b="b"/>
              <a:pathLst>
                <a:path w="2734" h="2344" extrusionOk="0">
                  <a:moveTo>
                    <a:pt x="1565" y="1"/>
                  </a:moveTo>
                  <a:cubicBezTo>
                    <a:pt x="517" y="1"/>
                    <a:pt x="1" y="1266"/>
                    <a:pt x="734" y="2000"/>
                  </a:cubicBezTo>
                  <a:cubicBezTo>
                    <a:pt x="974" y="2237"/>
                    <a:pt x="1269" y="2344"/>
                    <a:pt x="1557" y="2344"/>
                  </a:cubicBezTo>
                  <a:cubicBezTo>
                    <a:pt x="2158" y="2344"/>
                    <a:pt x="2733" y="1880"/>
                    <a:pt x="2733" y="1176"/>
                  </a:cubicBezTo>
                  <a:cubicBezTo>
                    <a:pt x="2733" y="525"/>
                    <a:pt x="2209" y="1"/>
                    <a:pt x="1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70" name="Google Shape;1970;p25"/>
            <p:cNvSpPr/>
            <p:nvPr/>
          </p:nvSpPr>
          <p:spPr>
            <a:xfrm>
              <a:off x="4037617" y="1192179"/>
              <a:ext cx="200358" cy="171777"/>
            </a:xfrm>
            <a:custGeom>
              <a:avLst/>
              <a:gdLst/>
              <a:ahLst/>
              <a:cxnLst/>
              <a:rect l="l" t="t" r="r" b="b"/>
              <a:pathLst>
                <a:path w="2734" h="2344" extrusionOk="0">
                  <a:moveTo>
                    <a:pt x="1565" y="1"/>
                  </a:moveTo>
                  <a:cubicBezTo>
                    <a:pt x="517" y="1"/>
                    <a:pt x="1" y="1266"/>
                    <a:pt x="734" y="2000"/>
                  </a:cubicBezTo>
                  <a:cubicBezTo>
                    <a:pt x="974" y="2237"/>
                    <a:pt x="1269" y="2344"/>
                    <a:pt x="1557" y="2344"/>
                  </a:cubicBezTo>
                  <a:cubicBezTo>
                    <a:pt x="2158" y="2344"/>
                    <a:pt x="2733" y="1880"/>
                    <a:pt x="2733" y="1176"/>
                  </a:cubicBezTo>
                  <a:cubicBezTo>
                    <a:pt x="2733" y="525"/>
                    <a:pt x="2209" y="1"/>
                    <a:pt x="1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71" name="Google Shape;1971;p25"/>
            <p:cNvSpPr/>
            <p:nvPr/>
          </p:nvSpPr>
          <p:spPr>
            <a:xfrm>
              <a:off x="4197301" y="1452261"/>
              <a:ext cx="200284" cy="171997"/>
            </a:xfrm>
            <a:custGeom>
              <a:avLst/>
              <a:gdLst/>
              <a:ahLst/>
              <a:cxnLst/>
              <a:rect l="l" t="t" r="r" b="b"/>
              <a:pathLst>
                <a:path w="2733" h="2347" extrusionOk="0">
                  <a:moveTo>
                    <a:pt x="1565" y="0"/>
                  </a:moveTo>
                  <a:cubicBezTo>
                    <a:pt x="517" y="0"/>
                    <a:pt x="0" y="1265"/>
                    <a:pt x="734" y="1999"/>
                  </a:cubicBezTo>
                  <a:cubicBezTo>
                    <a:pt x="974" y="2239"/>
                    <a:pt x="1268" y="2346"/>
                    <a:pt x="1556" y="2346"/>
                  </a:cubicBezTo>
                  <a:cubicBezTo>
                    <a:pt x="2158" y="2346"/>
                    <a:pt x="2732" y="1879"/>
                    <a:pt x="2732" y="1175"/>
                  </a:cubicBezTo>
                  <a:cubicBezTo>
                    <a:pt x="2732" y="524"/>
                    <a:pt x="2208" y="0"/>
                    <a:pt x="156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72" name="Google Shape;1972;p25"/>
            <p:cNvSpPr/>
            <p:nvPr/>
          </p:nvSpPr>
          <p:spPr>
            <a:xfrm>
              <a:off x="4920829" y="1192179"/>
              <a:ext cx="200358" cy="171777"/>
            </a:xfrm>
            <a:custGeom>
              <a:avLst/>
              <a:gdLst/>
              <a:ahLst/>
              <a:cxnLst/>
              <a:rect l="l" t="t" r="r" b="b"/>
              <a:pathLst>
                <a:path w="2734" h="2344" extrusionOk="0">
                  <a:moveTo>
                    <a:pt x="1169" y="1"/>
                  </a:moveTo>
                  <a:cubicBezTo>
                    <a:pt x="525" y="1"/>
                    <a:pt x="1" y="525"/>
                    <a:pt x="1" y="1176"/>
                  </a:cubicBezTo>
                  <a:cubicBezTo>
                    <a:pt x="1" y="1880"/>
                    <a:pt x="576" y="2344"/>
                    <a:pt x="1175" y="2344"/>
                  </a:cubicBezTo>
                  <a:cubicBezTo>
                    <a:pt x="1462" y="2344"/>
                    <a:pt x="1754" y="2237"/>
                    <a:pt x="1992" y="2000"/>
                  </a:cubicBezTo>
                  <a:cubicBezTo>
                    <a:pt x="2733" y="1266"/>
                    <a:pt x="220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73" name="Google Shape;1973;p25"/>
            <p:cNvSpPr/>
            <p:nvPr/>
          </p:nvSpPr>
          <p:spPr>
            <a:xfrm>
              <a:off x="4920829" y="1192179"/>
              <a:ext cx="200358" cy="171777"/>
            </a:xfrm>
            <a:custGeom>
              <a:avLst/>
              <a:gdLst/>
              <a:ahLst/>
              <a:cxnLst/>
              <a:rect l="l" t="t" r="r" b="b"/>
              <a:pathLst>
                <a:path w="2734" h="2344" extrusionOk="0">
                  <a:moveTo>
                    <a:pt x="1169" y="1"/>
                  </a:moveTo>
                  <a:cubicBezTo>
                    <a:pt x="525" y="1"/>
                    <a:pt x="1" y="525"/>
                    <a:pt x="1" y="1176"/>
                  </a:cubicBezTo>
                  <a:cubicBezTo>
                    <a:pt x="1" y="1880"/>
                    <a:pt x="576" y="2344"/>
                    <a:pt x="1175" y="2344"/>
                  </a:cubicBezTo>
                  <a:cubicBezTo>
                    <a:pt x="1462" y="2344"/>
                    <a:pt x="1754" y="2237"/>
                    <a:pt x="1992" y="2000"/>
                  </a:cubicBezTo>
                  <a:cubicBezTo>
                    <a:pt x="2733" y="1266"/>
                    <a:pt x="2209" y="1"/>
                    <a:pt x="11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74" name="Google Shape;1974;p25"/>
            <p:cNvSpPr/>
            <p:nvPr/>
          </p:nvSpPr>
          <p:spPr>
            <a:xfrm>
              <a:off x="4761218" y="1452261"/>
              <a:ext cx="171191" cy="171777"/>
            </a:xfrm>
            <a:custGeom>
              <a:avLst/>
              <a:gdLst/>
              <a:ahLst/>
              <a:cxnLst/>
              <a:rect l="l" t="t" r="r" b="b"/>
              <a:pathLst>
                <a:path w="2336" h="2344" extrusionOk="0">
                  <a:moveTo>
                    <a:pt x="1168" y="0"/>
                  </a:moveTo>
                  <a:cubicBezTo>
                    <a:pt x="524" y="0"/>
                    <a:pt x="0" y="524"/>
                    <a:pt x="0" y="1175"/>
                  </a:cubicBezTo>
                  <a:cubicBezTo>
                    <a:pt x="0" y="1819"/>
                    <a:pt x="524" y="2343"/>
                    <a:pt x="1168" y="2343"/>
                  </a:cubicBezTo>
                  <a:cubicBezTo>
                    <a:pt x="1812" y="2343"/>
                    <a:pt x="2336" y="1819"/>
                    <a:pt x="2336" y="1175"/>
                  </a:cubicBezTo>
                  <a:cubicBezTo>
                    <a:pt x="2336" y="524"/>
                    <a:pt x="1812" y="0"/>
                    <a:pt x="116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87" name="Google Shape;1987;p25"/>
            <p:cNvSpPr/>
            <p:nvPr/>
          </p:nvSpPr>
          <p:spPr>
            <a:xfrm>
              <a:off x="4757920" y="3781501"/>
              <a:ext cx="171777" cy="171777"/>
            </a:xfrm>
            <a:custGeom>
              <a:avLst/>
              <a:gdLst/>
              <a:ahLst/>
              <a:cxnLst/>
              <a:rect l="l" t="t" r="r" b="b"/>
              <a:pathLst>
                <a:path w="2344" h="2344" extrusionOk="0">
                  <a:moveTo>
                    <a:pt x="1168" y="0"/>
                  </a:moveTo>
                  <a:cubicBezTo>
                    <a:pt x="525" y="0"/>
                    <a:pt x="1" y="524"/>
                    <a:pt x="1" y="1175"/>
                  </a:cubicBezTo>
                  <a:cubicBezTo>
                    <a:pt x="1" y="1819"/>
                    <a:pt x="525" y="2343"/>
                    <a:pt x="1168" y="2343"/>
                  </a:cubicBezTo>
                  <a:cubicBezTo>
                    <a:pt x="1820" y="2343"/>
                    <a:pt x="2344" y="1819"/>
                    <a:pt x="2344" y="1175"/>
                  </a:cubicBezTo>
                  <a:cubicBezTo>
                    <a:pt x="2344" y="524"/>
                    <a:pt x="1820" y="0"/>
                    <a:pt x="1168" y="0"/>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88" name="Google Shape;1988;p25"/>
            <p:cNvSpPr/>
            <p:nvPr/>
          </p:nvSpPr>
          <p:spPr>
            <a:xfrm>
              <a:off x="4885726" y="4038726"/>
              <a:ext cx="200284" cy="171777"/>
            </a:xfrm>
            <a:custGeom>
              <a:avLst/>
              <a:gdLst/>
              <a:ahLst/>
              <a:cxnLst/>
              <a:rect l="l" t="t" r="r" b="b"/>
              <a:pathLst>
                <a:path w="2733" h="2344" extrusionOk="0">
                  <a:moveTo>
                    <a:pt x="1565" y="1"/>
                  </a:moveTo>
                  <a:cubicBezTo>
                    <a:pt x="525" y="1"/>
                    <a:pt x="1" y="1258"/>
                    <a:pt x="742" y="2000"/>
                  </a:cubicBezTo>
                  <a:cubicBezTo>
                    <a:pt x="979" y="2237"/>
                    <a:pt x="1271" y="2343"/>
                    <a:pt x="1558" y="2343"/>
                  </a:cubicBezTo>
                  <a:cubicBezTo>
                    <a:pt x="2157" y="2343"/>
                    <a:pt x="2733" y="1878"/>
                    <a:pt x="2733" y="1169"/>
                  </a:cubicBezTo>
                  <a:cubicBezTo>
                    <a:pt x="2733" y="525"/>
                    <a:pt x="2209" y="1"/>
                    <a:pt x="1565" y="1"/>
                  </a:cubicBez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89" name="Google Shape;1989;p25"/>
            <p:cNvSpPr/>
            <p:nvPr/>
          </p:nvSpPr>
          <p:spPr>
            <a:xfrm>
              <a:off x="4951022" y="4292726"/>
              <a:ext cx="200284" cy="171997"/>
            </a:xfrm>
            <a:custGeom>
              <a:avLst/>
              <a:gdLst/>
              <a:ahLst/>
              <a:cxnLst/>
              <a:rect l="l" t="t" r="r" b="b"/>
              <a:pathLst>
                <a:path w="2733" h="2347" extrusionOk="0">
                  <a:moveTo>
                    <a:pt x="1565" y="1"/>
                  </a:moveTo>
                  <a:cubicBezTo>
                    <a:pt x="517" y="1"/>
                    <a:pt x="1" y="1266"/>
                    <a:pt x="734" y="1999"/>
                  </a:cubicBezTo>
                  <a:cubicBezTo>
                    <a:pt x="974" y="2239"/>
                    <a:pt x="1268" y="2347"/>
                    <a:pt x="1557" y="2347"/>
                  </a:cubicBezTo>
                  <a:cubicBezTo>
                    <a:pt x="2158" y="2347"/>
                    <a:pt x="2733" y="1879"/>
                    <a:pt x="2733" y="1176"/>
                  </a:cubicBezTo>
                  <a:cubicBezTo>
                    <a:pt x="2733" y="525"/>
                    <a:pt x="2209" y="1"/>
                    <a:pt x="1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90" name="Google Shape;1990;p25"/>
            <p:cNvSpPr/>
            <p:nvPr/>
          </p:nvSpPr>
          <p:spPr>
            <a:xfrm>
              <a:off x="4932921" y="4564828"/>
              <a:ext cx="200871" cy="171777"/>
            </a:xfrm>
            <a:custGeom>
              <a:avLst/>
              <a:gdLst/>
              <a:ahLst/>
              <a:cxnLst/>
              <a:rect l="l" t="t" r="r" b="b"/>
              <a:pathLst>
                <a:path w="2741" h="2344" extrusionOk="0">
                  <a:moveTo>
                    <a:pt x="1565" y="1"/>
                  </a:moveTo>
                  <a:cubicBezTo>
                    <a:pt x="524" y="1"/>
                    <a:pt x="0" y="1258"/>
                    <a:pt x="742" y="1999"/>
                  </a:cubicBezTo>
                  <a:cubicBezTo>
                    <a:pt x="979" y="2237"/>
                    <a:pt x="1272" y="2343"/>
                    <a:pt x="1560" y="2343"/>
                  </a:cubicBezTo>
                  <a:cubicBezTo>
                    <a:pt x="2161" y="2343"/>
                    <a:pt x="2740" y="1877"/>
                    <a:pt x="2740" y="1168"/>
                  </a:cubicBezTo>
                  <a:cubicBezTo>
                    <a:pt x="2740" y="525"/>
                    <a:pt x="2216" y="1"/>
                    <a:pt x="156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91" name="Google Shape;1991;p25"/>
            <p:cNvSpPr/>
            <p:nvPr/>
          </p:nvSpPr>
          <p:spPr>
            <a:xfrm>
              <a:off x="4225809" y="3781501"/>
              <a:ext cx="200871" cy="171997"/>
            </a:xfrm>
            <a:custGeom>
              <a:avLst/>
              <a:gdLst/>
              <a:ahLst/>
              <a:cxnLst/>
              <a:rect l="l" t="t" r="r" b="b"/>
              <a:pathLst>
                <a:path w="2741" h="2347" extrusionOk="0">
                  <a:moveTo>
                    <a:pt x="1176" y="0"/>
                  </a:moveTo>
                  <a:cubicBezTo>
                    <a:pt x="524" y="0"/>
                    <a:pt x="0" y="524"/>
                    <a:pt x="0" y="1175"/>
                  </a:cubicBezTo>
                  <a:cubicBezTo>
                    <a:pt x="0" y="1879"/>
                    <a:pt x="579" y="2346"/>
                    <a:pt x="1180" y="2346"/>
                  </a:cubicBezTo>
                  <a:cubicBezTo>
                    <a:pt x="1468" y="2346"/>
                    <a:pt x="1761" y="2239"/>
                    <a:pt x="1999" y="1999"/>
                  </a:cubicBezTo>
                  <a:cubicBezTo>
                    <a:pt x="2740" y="1265"/>
                    <a:pt x="2216" y="0"/>
                    <a:pt x="11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92" name="Google Shape;1992;p25"/>
            <p:cNvSpPr/>
            <p:nvPr/>
          </p:nvSpPr>
          <p:spPr>
            <a:xfrm>
              <a:off x="4069495" y="4038726"/>
              <a:ext cx="200284" cy="171777"/>
            </a:xfrm>
            <a:custGeom>
              <a:avLst/>
              <a:gdLst/>
              <a:ahLst/>
              <a:cxnLst/>
              <a:rect l="l" t="t" r="r" b="b"/>
              <a:pathLst>
                <a:path w="2733" h="2344" extrusionOk="0">
                  <a:moveTo>
                    <a:pt x="1168" y="1"/>
                  </a:moveTo>
                  <a:cubicBezTo>
                    <a:pt x="524" y="1"/>
                    <a:pt x="0" y="525"/>
                    <a:pt x="0" y="1169"/>
                  </a:cubicBezTo>
                  <a:cubicBezTo>
                    <a:pt x="0" y="1878"/>
                    <a:pt x="576" y="2343"/>
                    <a:pt x="1177" y="2343"/>
                  </a:cubicBezTo>
                  <a:cubicBezTo>
                    <a:pt x="1465" y="2343"/>
                    <a:pt x="1759" y="2237"/>
                    <a:pt x="1999" y="2000"/>
                  </a:cubicBezTo>
                  <a:cubicBezTo>
                    <a:pt x="2732" y="1258"/>
                    <a:pt x="2208" y="1"/>
                    <a:pt x="1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93" name="Google Shape;1993;p25"/>
            <p:cNvSpPr/>
            <p:nvPr/>
          </p:nvSpPr>
          <p:spPr>
            <a:xfrm>
              <a:off x="4004199" y="4292726"/>
              <a:ext cx="200284" cy="171997"/>
            </a:xfrm>
            <a:custGeom>
              <a:avLst/>
              <a:gdLst/>
              <a:ahLst/>
              <a:cxnLst/>
              <a:rect l="l" t="t" r="r" b="b"/>
              <a:pathLst>
                <a:path w="2733" h="2347" extrusionOk="0">
                  <a:moveTo>
                    <a:pt x="1176" y="1"/>
                  </a:moveTo>
                  <a:cubicBezTo>
                    <a:pt x="524" y="1"/>
                    <a:pt x="0" y="525"/>
                    <a:pt x="0" y="1176"/>
                  </a:cubicBezTo>
                  <a:cubicBezTo>
                    <a:pt x="0" y="1879"/>
                    <a:pt x="578" y="2347"/>
                    <a:pt x="1180" y="2347"/>
                  </a:cubicBezTo>
                  <a:cubicBezTo>
                    <a:pt x="1468" y="2347"/>
                    <a:pt x="1761" y="2239"/>
                    <a:pt x="1999" y="1999"/>
                  </a:cubicBezTo>
                  <a:cubicBezTo>
                    <a:pt x="2733" y="1266"/>
                    <a:pt x="2216" y="1"/>
                    <a:pt x="117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994" name="Google Shape;1994;p25"/>
            <p:cNvSpPr/>
            <p:nvPr/>
          </p:nvSpPr>
          <p:spPr>
            <a:xfrm>
              <a:off x="4022300" y="4564828"/>
              <a:ext cx="171191" cy="171777"/>
            </a:xfrm>
            <a:custGeom>
              <a:avLst/>
              <a:gdLst/>
              <a:ahLst/>
              <a:cxnLst/>
              <a:rect l="l" t="t" r="r" b="b"/>
              <a:pathLst>
                <a:path w="2336" h="2344" extrusionOk="0">
                  <a:moveTo>
                    <a:pt x="1168" y="1"/>
                  </a:moveTo>
                  <a:cubicBezTo>
                    <a:pt x="524" y="1"/>
                    <a:pt x="0" y="525"/>
                    <a:pt x="0" y="1168"/>
                  </a:cubicBezTo>
                  <a:cubicBezTo>
                    <a:pt x="0" y="1820"/>
                    <a:pt x="524" y="2344"/>
                    <a:pt x="1168" y="2344"/>
                  </a:cubicBezTo>
                  <a:cubicBezTo>
                    <a:pt x="1812" y="2344"/>
                    <a:pt x="2336" y="1820"/>
                    <a:pt x="2336" y="1168"/>
                  </a:cubicBezTo>
                  <a:cubicBezTo>
                    <a:pt x="2336" y="525"/>
                    <a:pt x="1812" y="1"/>
                    <a:pt x="116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001" name="Google Shape;2001;p25"/>
            <p:cNvSpPr/>
            <p:nvPr/>
          </p:nvSpPr>
          <p:spPr>
            <a:xfrm>
              <a:off x="4567016" y="4618031"/>
              <a:ext cx="445491" cy="53277"/>
            </a:xfrm>
            <a:custGeom>
              <a:avLst/>
              <a:gdLst/>
              <a:ahLst/>
              <a:cxnLst/>
              <a:rect l="l" t="t" r="r" b="b"/>
              <a:pathLst>
                <a:path w="6079" h="727" extrusionOk="0">
                  <a:moveTo>
                    <a:pt x="1" y="1"/>
                  </a:moveTo>
                  <a:lnTo>
                    <a:pt x="1" y="727"/>
                  </a:lnTo>
                  <a:lnTo>
                    <a:pt x="6079" y="727"/>
                  </a:lnTo>
                  <a:lnTo>
                    <a:pt x="6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002" name="Google Shape;2002;p25"/>
            <p:cNvSpPr/>
            <p:nvPr/>
          </p:nvSpPr>
          <p:spPr>
            <a:xfrm>
              <a:off x="4143511" y="4618031"/>
              <a:ext cx="444978" cy="53277"/>
            </a:xfrm>
            <a:custGeom>
              <a:avLst/>
              <a:gdLst/>
              <a:ahLst/>
              <a:cxnLst/>
              <a:rect l="l" t="t" r="r" b="b"/>
              <a:pathLst>
                <a:path w="6072" h="727" extrusionOk="0">
                  <a:moveTo>
                    <a:pt x="1" y="1"/>
                  </a:moveTo>
                  <a:lnTo>
                    <a:pt x="1" y="727"/>
                  </a:lnTo>
                  <a:lnTo>
                    <a:pt x="6071" y="727"/>
                  </a:lnTo>
                  <a:lnTo>
                    <a:pt x="60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011" name="Google Shape;2011;p25"/>
            <p:cNvSpPr/>
            <p:nvPr/>
          </p:nvSpPr>
          <p:spPr>
            <a:xfrm>
              <a:off x="4567016" y="4099625"/>
              <a:ext cx="445491" cy="52764"/>
            </a:xfrm>
            <a:custGeom>
              <a:avLst/>
              <a:gdLst/>
              <a:ahLst/>
              <a:cxnLst/>
              <a:rect l="l" t="t" r="r" b="b"/>
              <a:pathLst>
                <a:path w="6079" h="720" extrusionOk="0">
                  <a:moveTo>
                    <a:pt x="1" y="1"/>
                  </a:moveTo>
                  <a:lnTo>
                    <a:pt x="1" y="719"/>
                  </a:lnTo>
                  <a:lnTo>
                    <a:pt x="6079" y="719"/>
                  </a:lnTo>
                  <a:lnTo>
                    <a:pt x="6079" y="1"/>
                  </a:ln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012" name="Google Shape;2012;p25"/>
            <p:cNvSpPr/>
            <p:nvPr/>
          </p:nvSpPr>
          <p:spPr>
            <a:xfrm>
              <a:off x="4143511" y="4099625"/>
              <a:ext cx="444978" cy="52764"/>
            </a:xfrm>
            <a:custGeom>
              <a:avLst/>
              <a:gdLst/>
              <a:ahLst/>
              <a:cxnLst/>
              <a:rect l="l" t="t" r="r" b="b"/>
              <a:pathLst>
                <a:path w="6072" h="720" extrusionOk="0">
                  <a:moveTo>
                    <a:pt x="1" y="1"/>
                  </a:moveTo>
                  <a:lnTo>
                    <a:pt x="1" y="719"/>
                  </a:lnTo>
                  <a:lnTo>
                    <a:pt x="6071" y="719"/>
                  </a:lnTo>
                  <a:lnTo>
                    <a:pt x="60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013" name="Google Shape;2013;p25"/>
            <p:cNvSpPr/>
            <p:nvPr/>
          </p:nvSpPr>
          <p:spPr>
            <a:xfrm>
              <a:off x="4567016" y="4365130"/>
              <a:ext cx="445491" cy="53277"/>
            </a:xfrm>
            <a:custGeom>
              <a:avLst/>
              <a:gdLst/>
              <a:ahLst/>
              <a:cxnLst/>
              <a:rect l="l" t="t" r="r" b="b"/>
              <a:pathLst>
                <a:path w="6079" h="727" extrusionOk="0">
                  <a:moveTo>
                    <a:pt x="1" y="1"/>
                  </a:moveTo>
                  <a:lnTo>
                    <a:pt x="1" y="727"/>
                  </a:lnTo>
                  <a:lnTo>
                    <a:pt x="6079" y="727"/>
                  </a:lnTo>
                  <a:lnTo>
                    <a:pt x="60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014" name="Google Shape;2014;p25"/>
            <p:cNvSpPr/>
            <p:nvPr/>
          </p:nvSpPr>
          <p:spPr>
            <a:xfrm>
              <a:off x="4143511" y="4365130"/>
              <a:ext cx="444978" cy="53277"/>
            </a:xfrm>
            <a:custGeom>
              <a:avLst/>
              <a:gdLst/>
              <a:ahLst/>
              <a:cxnLst/>
              <a:rect l="l" t="t" r="r" b="b"/>
              <a:pathLst>
                <a:path w="6072" h="727" extrusionOk="0">
                  <a:moveTo>
                    <a:pt x="1" y="1"/>
                  </a:moveTo>
                  <a:lnTo>
                    <a:pt x="1" y="727"/>
                  </a:lnTo>
                  <a:lnTo>
                    <a:pt x="6071" y="727"/>
                  </a:lnTo>
                  <a:lnTo>
                    <a:pt x="607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015" name="Google Shape;2015;p25"/>
            <p:cNvSpPr/>
            <p:nvPr/>
          </p:nvSpPr>
          <p:spPr>
            <a:xfrm>
              <a:off x="4574711" y="3838003"/>
              <a:ext cx="310576" cy="53277"/>
            </a:xfrm>
            <a:custGeom>
              <a:avLst/>
              <a:gdLst/>
              <a:ahLst/>
              <a:cxnLst/>
              <a:rect l="l" t="t" r="r" b="b"/>
              <a:pathLst>
                <a:path w="4238" h="727" extrusionOk="0">
                  <a:moveTo>
                    <a:pt x="0" y="0"/>
                  </a:moveTo>
                  <a:lnTo>
                    <a:pt x="0" y="726"/>
                  </a:lnTo>
                  <a:lnTo>
                    <a:pt x="4237" y="726"/>
                  </a:lnTo>
                  <a:lnTo>
                    <a:pt x="4237" y="0"/>
                  </a:lnTo>
                  <a:close/>
                </a:path>
              </a:pathLst>
            </a:custGeom>
            <a:solidFill>
              <a:srgbClr val="F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016" name="Google Shape;2016;p25"/>
            <p:cNvSpPr/>
            <p:nvPr/>
          </p:nvSpPr>
          <p:spPr>
            <a:xfrm>
              <a:off x="4279012" y="3838003"/>
              <a:ext cx="310576" cy="53277"/>
            </a:xfrm>
            <a:custGeom>
              <a:avLst/>
              <a:gdLst/>
              <a:ahLst/>
              <a:cxnLst/>
              <a:rect l="l" t="t" r="r" b="b"/>
              <a:pathLst>
                <a:path w="4238" h="727" extrusionOk="0">
                  <a:moveTo>
                    <a:pt x="1" y="0"/>
                  </a:moveTo>
                  <a:lnTo>
                    <a:pt x="1" y="726"/>
                  </a:lnTo>
                  <a:lnTo>
                    <a:pt x="4237" y="726"/>
                  </a:lnTo>
                  <a:lnTo>
                    <a:pt x="4237"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sp>
        <p:nvSpPr>
          <p:cNvPr id="91" name="Google Shape;1932;p24">
            <a:extLst>
              <a:ext uri="{FF2B5EF4-FFF2-40B4-BE49-F238E27FC236}">
                <a16:creationId xmlns:a16="http://schemas.microsoft.com/office/drawing/2014/main" id="{2EAB971E-035D-316F-10FD-5CA2CCBF8C9C}"/>
              </a:ext>
            </a:extLst>
          </p:cNvPr>
          <p:cNvSpPr txBox="1"/>
          <p:nvPr/>
        </p:nvSpPr>
        <p:spPr>
          <a:xfrm>
            <a:off x="207641" y="553505"/>
            <a:ext cx="5989186" cy="4496477"/>
          </a:xfrm>
          <a:prstGeom prst="rect">
            <a:avLst/>
          </a:prstGeom>
          <a:noFill/>
          <a:ln>
            <a:noFill/>
          </a:ln>
        </p:spPr>
        <p:txBody>
          <a:bodyPr spcFirstLastPara="1" wrap="square" lIns="91425" tIns="91425" rIns="91425" bIns="91425" anchor="t" anchorCtr="0">
            <a:noAutofit/>
          </a:bodyPr>
          <a:lstStyle/>
          <a:p>
            <a:pPr marL="285750" lvl="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The loss of one chromosome produces a 2</a:t>
            </a:r>
            <a:r>
              <a:rPr lang="en-US" i="1" dirty="0">
                <a:latin typeface="Cambria" panose="02040503050406030204" pitchFamily="18" charset="0"/>
                <a:ea typeface="Cambria" panose="02040503050406030204" pitchFamily="18" charset="0"/>
              </a:rPr>
              <a:t>n </a:t>
            </a:r>
            <a:r>
              <a:rPr lang="en-US" dirty="0">
                <a:latin typeface="Cambria" panose="02040503050406030204" pitchFamily="18" charset="0"/>
                <a:ea typeface="Cambria" panose="02040503050406030204" pitchFamily="18" charset="0"/>
              </a:rPr>
              <a:t>- 1 complement called </a:t>
            </a:r>
            <a:r>
              <a:rPr lang="en-US" b="1" dirty="0">
                <a:latin typeface="Cambria" panose="02040503050406030204" pitchFamily="18" charset="0"/>
                <a:ea typeface="Cambria" panose="02040503050406030204" pitchFamily="18" charset="0"/>
              </a:rPr>
              <a:t>monosomy</a:t>
            </a:r>
            <a:r>
              <a:rPr lang="en-US" dirty="0">
                <a:latin typeface="Cambria" panose="02040503050406030204" pitchFamily="18" charset="0"/>
                <a:ea typeface="Cambria" panose="02040503050406030204" pitchFamily="18" charset="0"/>
              </a:rPr>
              <a:t>.</a:t>
            </a:r>
          </a:p>
          <a:p>
            <a:pPr lvl="0" algn="just"/>
            <a:endParaRPr lang="en-US"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Turner syndrome (45,X)</a:t>
            </a:r>
          </a:p>
          <a:p>
            <a:pPr algn="just"/>
            <a:endParaRPr lang="en-US"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In </a:t>
            </a:r>
            <a:r>
              <a:rPr lang="en-US" i="1" dirty="0">
                <a:latin typeface="Cambria" panose="02040503050406030204" pitchFamily="18" charset="0"/>
                <a:ea typeface="Cambria" panose="02040503050406030204" pitchFamily="18" charset="0"/>
              </a:rPr>
              <a:t>Drosophila, </a:t>
            </a:r>
            <a:r>
              <a:rPr lang="en-US" dirty="0">
                <a:latin typeface="Cambria" panose="02040503050406030204" pitchFamily="18" charset="0"/>
                <a:ea typeface="Cambria" panose="02040503050406030204" pitchFamily="18" charset="0"/>
              </a:rPr>
              <a:t>flies that are monosomic for the very small chromosome IV, develop more slowly, exhibit reduced body size, and have impaired viability. (Monosomy for chromosomes II and III is apparently lethal). </a:t>
            </a:r>
          </a:p>
          <a:p>
            <a:pPr algn="just"/>
            <a:endParaRPr lang="en-US"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Reason for failure: </a:t>
            </a:r>
          </a:p>
          <a:p>
            <a:pPr marL="342900" lvl="2" indent="-342900" algn="just">
              <a:buFont typeface="+mj-lt"/>
              <a:buAutoNum type="arabicPeriod"/>
            </a:pPr>
            <a:r>
              <a:rPr lang="en-US" dirty="0">
                <a:latin typeface="Cambria" panose="02040503050406030204" pitchFamily="18" charset="0"/>
                <a:ea typeface="Cambria" panose="02040503050406030204" pitchFamily="18" charset="0"/>
              </a:rPr>
              <a:t>If just one of those genes is represented by a lethal allele, the unpaired chromosome condition will result in the death of the organism.</a:t>
            </a:r>
          </a:p>
          <a:p>
            <a:pPr marL="342900" lvl="2" indent="-342900" algn="just">
              <a:buFont typeface="+mj-lt"/>
              <a:buAutoNum type="arabicPeriod"/>
            </a:pPr>
            <a:r>
              <a:rPr lang="en-US" dirty="0">
                <a:latin typeface="Cambria" panose="02040503050406030204" pitchFamily="18" charset="0"/>
                <a:ea typeface="Cambria" panose="02040503050406030204" pitchFamily="18" charset="0"/>
              </a:rPr>
              <a:t>A single copy of a recessive gene may be insufficient to provide adequate function for sustaining the organism, a phenomenon called </a:t>
            </a:r>
            <a:r>
              <a:rPr lang="en-US" b="1" dirty="0">
                <a:latin typeface="Cambria" panose="02040503050406030204" pitchFamily="18" charset="0"/>
                <a:ea typeface="Cambria" panose="02040503050406030204" pitchFamily="18" charset="0"/>
              </a:rPr>
              <a:t>haploinsufficiency</a:t>
            </a:r>
            <a:r>
              <a:rPr lang="en-US" dirty="0">
                <a:latin typeface="Cambria" panose="02040503050406030204" pitchFamily="18" charset="0"/>
                <a:ea typeface="Cambria" panose="02040503050406030204" pitchFamily="18" charset="0"/>
              </a:rPr>
              <a:t>. </a:t>
            </a:r>
          </a:p>
          <a:p>
            <a:pPr lvl="2" algn="just"/>
            <a:endParaRPr lang="en-US" dirty="0">
              <a:latin typeface="Cambria" panose="02040503050406030204" pitchFamily="18" charset="0"/>
              <a:ea typeface="Cambria" panose="02040503050406030204" pitchFamily="18" charset="0"/>
            </a:endParaRPr>
          </a:p>
          <a:p>
            <a:pPr marL="342900" lvl="2" indent="-342900" algn="just">
              <a:buFont typeface="Arial" panose="020B0604020202020204" pitchFamily="34" charset="0"/>
              <a:buChar char="•"/>
            </a:pPr>
            <a:r>
              <a:rPr lang="en-US" dirty="0">
                <a:latin typeface="Cambria" panose="02040503050406030204" pitchFamily="18" charset="0"/>
                <a:ea typeface="Cambria" panose="02040503050406030204" pitchFamily="18" charset="0"/>
              </a:rPr>
              <a:t>Aneuploidy is better tolerated in the plant kingdom, but less viable than their diploid derivatives. </a:t>
            </a:r>
          </a:p>
          <a:p>
            <a:pPr marL="342900" lvl="2" indent="-342900" algn="just">
              <a:buFont typeface="Arial" panose="020B0604020202020204" pitchFamily="34" charset="0"/>
              <a:buChar char="•"/>
            </a:pPr>
            <a:endParaRPr lang="en-US" dirty="0">
              <a:latin typeface="Cambria" panose="02040503050406030204" pitchFamily="18" charset="0"/>
              <a:ea typeface="Cambria" panose="02040503050406030204" pitchFamily="18" charset="0"/>
            </a:endParaRPr>
          </a:p>
          <a:p>
            <a:pPr marL="285750" lvl="0" indent="-285750" algn="just">
              <a:buFont typeface="Arial" panose="020B0604020202020204" pitchFamily="34" charset="0"/>
              <a:buChar char="•"/>
            </a:pPr>
            <a:endParaRPr lang="en-US" dirty="0">
              <a:latin typeface="Fira Sans"/>
              <a:ea typeface="Fira Sans"/>
              <a:cs typeface="Fira Sans"/>
              <a:sym typeface="Fira Sans"/>
            </a:endParaRPr>
          </a:p>
        </p:txBody>
      </p:sp>
      <p:pic>
        <p:nvPicPr>
          <p:cNvPr id="3" name="Picture 2">
            <a:extLst>
              <a:ext uri="{FF2B5EF4-FFF2-40B4-BE49-F238E27FC236}">
                <a16:creationId xmlns:a16="http://schemas.microsoft.com/office/drawing/2014/main" id="{F9409B7C-4D25-CFBB-174A-B91CB4A0874E}"/>
              </a:ext>
            </a:extLst>
          </p:cNvPr>
          <p:cNvPicPr>
            <a:picLocks noChangeAspect="1"/>
          </p:cNvPicPr>
          <p:nvPr/>
        </p:nvPicPr>
        <p:blipFill rotWithShape="1">
          <a:blip r:embed="rId5"/>
          <a:srcRect l="56951" t="44824" r="25859" b="31055"/>
          <a:stretch/>
        </p:blipFill>
        <p:spPr>
          <a:xfrm>
            <a:off x="6196829" y="1533832"/>
            <a:ext cx="2780721" cy="2438660"/>
          </a:xfrm>
          <a:prstGeom prst="rect">
            <a:avLst/>
          </a:prstGeom>
        </p:spPr>
      </p:pic>
      <p:pic>
        <p:nvPicPr>
          <p:cNvPr id="33" name="New Recording 230" descr="New Recording 230">
            <a:hlinkClick r:id="" action="ppaction://media"/>
            <a:extLst>
              <a:ext uri="{FF2B5EF4-FFF2-40B4-BE49-F238E27FC236}">
                <a16:creationId xmlns:a16="http://schemas.microsoft.com/office/drawing/2014/main" id="{57368EDE-1D81-6C9D-2A3C-D4E003431E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332653" y="4177484"/>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6967"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53"/>
        <p:cNvGrpSpPr/>
        <p:nvPr/>
      </p:nvGrpSpPr>
      <p:grpSpPr>
        <a:xfrm>
          <a:off x="0" y="0"/>
          <a:ext cx="0" cy="0"/>
          <a:chOff x="0" y="0"/>
          <a:chExt cx="0" cy="0"/>
        </a:xfrm>
      </p:grpSpPr>
      <p:sp>
        <p:nvSpPr>
          <p:cNvPr id="2254" name="Google Shape;2254;p30"/>
          <p:cNvSpPr txBox="1">
            <a:spLocks noGrp="1"/>
          </p:cNvSpPr>
          <p:nvPr>
            <p:ph type="title"/>
          </p:nvPr>
        </p:nvSpPr>
        <p:spPr>
          <a:xfrm>
            <a:off x="2711291" y="194150"/>
            <a:ext cx="3356264" cy="4028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Trisomy</a:t>
            </a:r>
            <a:endParaRPr dirty="0"/>
          </a:p>
        </p:txBody>
      </p:sp>
      <p:sp>
        <p:nvSpPr>
          <p:cNvPr id="2255" name="Google Shape;2255;p30"/>
          <p:cNvSpPr txBox="1"/>
          <p:nvPr/>
        </p:nvSpPr>
        <p:spPr>
          <a:xfrm>
            <a:off x="964479" y="1094543"/>
            <a:ext cx="3958936" cy="3477457"/>
          </a:xfrm>
          <a:prstGeom prst="rect">
            <a:avLst/>
          </a:prstGeom>
          <a:noFill/>
          <a:ln>
            <a:noFill/>
          </a:ln>
        </p:spPr>
        <p:txBody>
          <a:bodyPr spcFirstLastPara="1" wrap="square" lIns="91425" tIns="91425" rIns="91425" bIns="91425" anchor="ctr" anchorCtr="0">
            <a:noAutofit/>
          </a:bodyPr>
          <a:lstStyle/>
          <a:p>
            <a:pPr algn="just"/>
            <a:r>
              <a:rPr lang="en-US" sz="1600" dirty="0">
                <a:latin typeface="Cambria" panose="02040503050406030204" pitchFamily="18" charset="0"/>
                <a:ea typeface="Cambria" panose="02040503050406030204" pitchFamily="18" charset="0"/>
              </a:rPr>
              <a:t>In general, the effects of </a:t>
            </a:r>
            <a:r>
              <a:rPr lang="en-US" sz="1600" b="1" dirty="0">
                <a:latin typeface="Cambria" panose="02040503050406030204" pitchFamily="18" charset="0"/>
                <a:ea typeface="Cambria" panose="02040503050406030204" pitchFamily="18" charset="0"/>
              </a:rPr>
              <a:t>trisomy </a:t>
            </a:r>
            <a:r>
              <a:rPr lang="en-US" sz="1600" dirty="0">
                <a:latin typeface="Cambria" panose="02040503050406030204" pitchFamily="18" charset="0"/>
                <a:ea typeface="Cambria" panose="02040503050406030204" pitchFamily="18" charset="0"/>
              </a:rPr>
              <a:t>(2</a:t>
            </a:r>
            <a:r>
              <a:rPr lang="en-US" sz="1600" i="1" dirty="0">
                <a:latin typeface="Cambria" panose="02040503050406030204" pitchFamily="18" charset="0"/>
                <a:ea typeface="Cambria" panose="02040503050406030204" pitchFamily="18" charset="0"/>
              </a:rPr>
              <a:t>n </a:t>
            </a:r>
            <a:r>
              <a:rPr lang="en-US" sz="1600" dirty="0">
                <a:latin typeface="Cambria" panose="02040503050406030204" pitchFamily="18" charset="0"/>
                <a:ea typeface="Cambria" panose="02040503050406030204" pitchFamily="18" charset="0"/>
              </a:rPr>
              <a:t>+ 1) parallel those of monosomy. More viable individuals in both animal and plant.</a:t>
            </a:r>
          </a:p>
          <a:p>
            <a:pPr algn="just"/>
            <a:endParaRPr lang="en-US" sz="1600" dirty="0">
              <a:latin typeface="Cambria" panose="02040503050406030204" pitchFamily="18" charset="0"/>
              <a:ea typeface="Cambria" panose="02040503050406030204" pitchFamily="18" charset="0"/>
            </a:endParaRPr>
          </a:p>
          <a:p>
            <a:pPr algn="just"/>
            <a:endParaRPr lang="en-US" sz="1600" dirty="0">
              <a:latin typeface="Cambria" panose="02040503050406030204" pitchFamily="18" charset="0"/>
              <a:ea typeface="Cambria" panose="02040503050406030204" pitchFamily="18" charset="0"/>
            </a:endParaRPr>
          </a:p>
          <a:p>
            <a:pPr algn="just"/>
            <a:r>
              <a:rPr lang="en-US" sz="1600" dirty="0">
                <a:latin typeface="Cambria" panose="02040503050406030204" pitchFamily="18" charset="0"/>
                <a:ea typeface="Cambria" panose="02040503050406030204" pitchFamily="18" charset="0"/>
              </a:rPr>
              <a:t>The addition of a large autosome to the diploid complement in both </a:t>
            </a:r>
            <a:r>
              <a:rPr lang="en-US" sz="1600" i="1" dirty="0">
                <a:latin typeface="Cambria" panose="02040503050406030204" pitchFamily="18" charset="0"/>
                <a:ea typeface="Cambria" panose="02040503050406030204" pitchFamily="18" charset="0"/>
              </a:rPr>
              <a:t>Drosophila </a:t>
            </a:r>
            <a:r>
              <a:rPr lang="en-US" sz="1600" dirty="0">
                <a:latin typeface="Cambria" panose="02040503050406030204" pitchFamily="18" charset="0"/>
                <a:ea typeface="Cambria" panose="02040503050406030204" pitchFamily="18" charset="0"/>
              </a:rPr>
              <a:t>and humans has severe effects and is usually lethal during development. </a:t>
            </a:r>
          </a:p>
          <a:p>
            <a:pPr algn="just"/>
            <a:endParaRPr lang="en-US" sz="1600" dirty="0">
              <a:latin typeface="Cambria" panose="02040503050406030204" pitchFamily="18" charset="0"/>
              <a:ea typeface="Cambria" panose="02040503050406030204" pitchFamily="18" charset="0"/>
            </a:endParaRPr>
          </a:p>
          <a:p>
            <a:pPr algn="just"/>
            <a:endParaRPr lang="en-US" sz="1600" dirty="0">
              <a:latin typeface="Cambria" panose="02040503050406030204" pitchFamily="18" charset="0"/>
              <a:ea typeface="Cambria" panose="02040503050406030204" pitchFamily="18" charset="0"/>
            </a:endParaRPr>
          </a:p>
          <a:p>
            <a:pPr algn="just"/>
            <a:r>
              <a:rPr lang="en-US" sz="1600" dirty="0">
                <a:latin typeface="Cambria" panose="02040503050406030204" pitchFamily="18" charset="0"/>
                <a:ea typeface="Cambria" panose="02040503050406030204" pitchFamily="18" charset="0"/>
              </a:rPr>
              <a:t>In plants, </a:t>
            </a:r>
            <a:r>
              <a:rPr lang="en-US" sz="1600" dirty="0" err="1">
                <a:latin typeface="Cambria" panose="02040503050406030204" pitchFamily="18" charset="0"/>
                <a:ea typeface="Cambria" panose="02040503050406030204" pitchFamily="18" charset="0"/>
              </a:rPr>
              <a:t>trisomic</a:t>
            </a:r>
            <a:r>
              <a:rPr lang="en-US" sz="1600" dirty="0">
                <a:latin typeface="Cambria" panose="02040503050406030204" pitchFamily="18" charset="0"/>
                <a:ea typeface="Cambria" panose="02040503050406030204" pitchFamily="18" charset="0"/>
              </a:rPr>
              <a:t> individuals are viable, but their phenotype may be altered. </a:t>
            </a:r>
          </a:p>
        </p:txBody>
      </p:sp>
      <p:grpSp>
        <p:nvGrpSpPr>
          <p:cNvPr id="2261" name="Google Shape;2261;p30"/>
          <p:cNvGrpSpPr/>
          <p:nvPr/>
        </p:nvGrpSpPr>
        <p:grpSpPr>
          <a:xfrm>
            <a:off x="-2508818" y="1209930"/>
            <a:ext cx="3130041" cy="806584"/>
            <a:chOff x="1513617" y="1420551"/>
            <a:chExt cx="3130041" cy="806584"/>
          </a:xfrm>
        </p:grpSpPr>
        <p:grpSp>
          <p:nvGrpSpPr>
            <p:cNvPr id="2262" name="Google Shape;2262;p30"/>
            <p:cNvGrpSpPr/>
            <p:nvPr/>
          </p:nvGrpSpPr>
          <p:grpSpPr>
            <a:xfrm rot="-5400000" flipH="1">
              <a:off x="3731842" y="1315320"/>
              <a:ext cx="806584" cy="1017048"/>
              <a:chOff x="818873" y="1228951"/>
              <a:chExt cx="1241854" cy="1565893"/>
            </a:xfrm>
          </p:grpSpPr>
          <p:sp>
            <p:nvSpPr>
              <p:cNvPr id="2263" name="Google Shape;2263;p30"/>
              <p:cNvSpPr/>
              <p:nvPr/>
            </p:nvSpPr>
            <p:spPr>
              <a:xfrm>
                <a:off x="864217" y="1241609"/>
                <a:ext cx="1181017" cy="1539065"/>
              </a:xfrm>
              <a:custGeom>
                <a:avLst/>
                <a:gdLst/>
                <a:ahLst/>
                <a:cxnLst/>
                <a:rect l="l" t="t" r="r" b="b"/>
                <a:pathLst>
                  <a:path w="6251" h="8146" extrusionOk="0">
                    <a:moveTo>
                      <a:pt x="704" y="1"/>
                    </a:moveTo>
                    <a:lnTo>
                      <a:pt x="8" y="68"/>
                    </a:lnTo>
                    <a:cubicBezTo>
                      <a:pt x="0" y="749"/>
                      <a:pt x="97" y="1468"/>
                      <a:pt x="472" y="2037"/>
                    </a:cubicBezTo>
                    <a:cubicBezTo>
                      <a:pt x="868" y="2621"/>
                      <a:pt x="1505" y="2988"/>
                      <a:pt x="2148" y="3280"/>
                    </a:cubicBezTo>
                    <a:cubicBezTo>
                      <a:pt x="2852" y="3601"/>
                      <a:pt x="3601" y="3856"/>
                      <a:pt x="4200" y="4350"/>
                    </a:cubicBezTo>
                    <a:cubicBezTo>
                      <a:pt x="5278" y="5233"/>
                      <a:pt x="5667" y="6768"/>
                      <a:pt x="5472" y="8145"/>
                    </a:cubicBezTo>
                    <a:lnTo>
                      <a:pt x="5989" y="8070"/>
                    </a:lnTo>
                    <a:cubicBezTo>
                      <a:pt x="6251" y="6798"/>
                      <a:pt x="6019" y="5383"/>
                      <a:pt x="5165" y="4395"/>
                    </a:cubicBezTo>
                    <a:cubicBezTo>
                      <a:pt x="4694" y="3848"/>
                      <a:pt x="4072" y="3459"/>
                      <a:pt x="3444" y="3100"/>
                    </a:cubicBezTo>
                    <a:cubicBezTo>
                      <a:pt x="2822" y="2733"/>
                      <a:pt x="2178" y="2381"/>
                      <a:pt x="1654" y="1887"/>
                    </a:cubicBezTo>
                    <a:cubicBezTo>
                      <a:pt x="1123" y="1393"/>
                      <a:pt x="719" y="727"/>
                      <a:pt x="7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64" name="Google Shape;2264;p30"/>
              <p:cNvSpPr/>
              <p:nvPr/>
            </p:nvSpPr>
            <p:spPr>
              <a:xfrm>
                <a:off x="851370" y="1228951"/>
                <a:ext cx="1209357" cy="1565893"/>
              </a:xfrm>
              <a:custGeom>
                <a:avLst/>
                <a:gdLst/>
                <a:ahLst/>
                <a:cxnLst/>
                <a:rect l="l" t="t" r="r" b="b"/>
                <a:pathLst>
                  <a:path w="6401" h="8288" extrusionOk="0">
                    <a:moveTo>
                      <a:pt x="712" y="135"/>
                    </a:moveTo>
                    <a:cubicBezTo>
                      <a:pt x="749" y="786"/>
                      <a:pt x="1086" y="1445"/>
                      <a:pt x="1678" y="1999"/>
                    </a:cubicBezTo>
                    <a:cubicBezTo>
                      <a:pt x="2164" y="2456"/>
                      <a:pt x="2748" y="2793"/>
                      <a:pt x="3309" y="3122"/>
                    </a:cubicBezTo>
                    <a:lnTo>
                      <a:pt x="3482" y="3219"/>
                    </a:lnTo>
                    <a:cubicBezTo>
                      <a:pt x="4088" y="3571"/>
                      <a:pt x="4724" y="3960"/>
                      <a:pt x="5188" y="4499"/>
                    </a:cubicBezTo>
                    <a:cubicBezTo>
                      <a:pt x="5967" y="5405"/>
                      <a:pt x="6266" y="6745"/>
                      <a:pt x="6004" y="8085"/>
                    </a:cubicBezTo>
                    <a:lnTo>
                      <a:pt x="5608" y="8137"/>
                    </a:lnTo>
                    <a:cubicBezTo>
                      <a:pt x="5802" y="6633"/>
                      <a:pt x="5308" y="5188"/>
                      <a:pt x="4305" y="4372"/>
                    </a:cubicBezTo>
                    <a:cubicBezTo>
                      <a:pt x="3826" y="3975"/>
                      <a:pt x="3250" y="3728"/>
                      <a:pt x="2688" y="3481"/>
                    </a:cubicBezTo>
                    <a:cubicBezTo>
                      <a:pt x="2538" y="3421"/>
                      <a:pt x="2389" y="3354"/>
                      <a:pt x="2246" y="3294"/>
                    </a:cubicBezTo>
                    <a:cubicBezTo>
                      <a:pt x="1685" y="3040"/>
                      <a:pt x="996" y="2673"/>
                      <a:pt x="592" y="2066"/>
                    </a:cubicBezTo>
                    <a:cubicBezTo>
                      <a:pt x="285" y="1595"/>
                      <a:pt x="135" y="981"/>
                      <a:pt x="135" y="195"/>
                    </a:cubicBezTo>
                    <a:lnTo>
                      <a:pt x="712" y="135"/>
                    </a:lnTo>
                    <a:close/>
                    <a:moveTo>
                      <a:pt x="832" y="0"/>
                    </a:moveTo>
                    <a:lnTo>
                      <a:pt x="16" y="83"/>
                    </a:lnTo>
                    <a:lnTo>
                      <a:pt x="16" y="135"/>
                    </a:lnTo>
                    <a:cubicBezTo>
                      <a:pt x="1" y="981"/>
                      <a:pt x="158" y="1632"/>
                      <a:pt x="495" y="2134"/>
                    </a:cubicBezTo>
                    <a:cubicBezTo>
                      <a:pt x="914" y="2770"/>
                      <a:pt x="1625" y="3144"/>
                      <a:pt x="2194" y="3406"/>
                    </a:cubicBezTo>
                    <a:cubicBezTo>
                      <a:pt x="2336" y="3474"/>
                      <a:pt x="2486" y="3534"/>
                      <a:pt x="2636" y="3601"/>
                    </a:cubicBezTo>
                    <a:cubicBezTo>
                      <a:pt x="3190" y="3833"/>
                      <a:pt x="3766" y="4080"/>
                      <a:pt x="4230" y="4462"/>
                    </a:cubicBezTo>
                    <a:cubicBezTo>
                      <a:pt x="5211" y="5270"/>
                      <a:pt x="5690" y="6708"/>
                      <a:pt x="5480" y="8205"/>
                    </a:cubicBezTo>
                    <a:lnTo>
                      <a:pt x="5465" y="8287"/>
                    </a:lnTo>
                    <a:lnTo>
                      <a:pt x="6109" y="8197"/>
                    </a:lnTo>
                    <a:lnTo>
                      <a:pt x="6117" y="8152"/>
                    </a:lnTo>
                    <a:cubicBezTo>
                      <a:pt x="6401" y="6760"/>
                      <a:pt x="6094" y="5368"/>
                      <a:pt x="5278" y="4424"/>
                    </a:cubicBezTo>
                    <a:cubicBezTo>
                      <a:pt x="4799" y="3863"/>
                      <a:pt x="4163" y="3466"/>
                      <a:pt x="3541" y="3114"/>
                    </a:cubicBezTo>
                    <a:lnTo>
                      <a:pt x="3377" y="3017"/>
                    </a:lnTo>
                    <a:cubicBezTo>
                      <a:pt x="2815" y="2688"/>
                      <a:pt x="2239" y="2358"/>
                      <a:pt x="1760" y="1909"/>
                    </a:cubicBezTo>
                    <a:cubicBezTo>
                      <a:pt x="1423" y="1595"/>
                      <a:pt x="854" y="929"/>
                      <a:pt x="839" y="68"/>
                    </a:cubicBezTo>
                    <a:lnTo>
                      <a:pt x="832"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65" name="Google Shape;2265;p30"/>
              <p:cNvSpPr/>
              <p:nvPr/>
            </p:nvSpPr>
            <p:spPr>
              <a:xfrm>
                <a:off x="1492044" y="1885129"/>
                <a:ext cx="519187" cy="768210"/>
              </a:xfrm>
              <a:custGeom>
                <a:avLst/>
                <a:gdLst/>
                <a:ahLst/>
                <a:cxnLst/>
                <a:rect l="l" t="t" r="r" b="b"/>
                <a:pathLst>
                  <a:path w="2748" h="4066" extrusionOk="0">
                    <a:moveTo>
                      <a:pt x="368" y="1"/>
                    </a:moveTo>
                    <a:cubicBezTo>
                      <a:pt x="240" y="61"/>
                      <a:pt x="121" y="113"/>
                      <a:pt x="1" y="180"/>
                    </a:cubicBezTo>
                    <a:cubicBezTo>
                      <a:pt x="719" y="532"/>
                      <a:pt x="1348" y="1064"/>
                      <a:pt x="1737" y="1670"/>
                    </a:cubicBezTo>
                    <a:cubicBezTo>
                      <a:pt x="2142" y="2306"/>
                      <a:pt x="2291" y="3317"/>
                      <a:pt x="2374" y="4065"/>
                    </a:cubicBezTo>
                    <a:cubicBezTo>
                      <a:pt x="2748" y="3025"/>
                      <a:pt x="2104" y="1550"/>
                      <a:pt x="1303" y="764"/>
                    </a:cubicBezTo>
                    <a:cubicBezTo>
                      <a:pt x="1011" y="487"/>
                      <a:pt x="697" y="233"/>
                      <a:pt x="368"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66" name="Google Shape;2266;p30"/>
              <p:cNvSpPr/>
              <p:nvPr/>
            </p:nvSpPr>
            <p:spPr>
              <a:xfrm>
                <a:off x="834366" y="1241609"/>
                <a:ext cx="1182529" cy="1539065"/>
              </a:xfrm>
              <a:custGeom>
                <a:avLst/>
                <a:gdLst/>
                <a:ahLst/>
                <a:cxnLst/>
                <a:rect l="l" t="t" r="r" b="b"/>
                <a:pathLst>
                  <a:path w="6259" h="8146" extrusionOk="0">
                    <a:moveTo>
                      <a:pt x="5548" y="1"/>
                    </a:moveTo>
                    <a:cubicBezTo>
                      <a:pt x="5533" y="727"/>
                      <a:pt x="5129" y="1393"/>
                      <a:pt x="4605" y="1887"/>
                    </a:cubicBezTo>
                    <a:cubicBezTo>
                      <a:pt x="4081" y="2381"/>
                      <a:pt x="3437" y="2733"/>
                      <a:pt x="2808" y="3100"/>
                    </a:cubicBezTo>
                    <a:cubicBezTo>
                      <a:pt x="2187" y="3459"/>
                      <a:pt x="1558" y="3848"/>
                      <a:pt x="1086" y="4395"/>
                    </a:cubicBezTo>
                    <a:cubicBezTo>
                      <a:pt x="240" y="5383"/>
                      <a:pt x="1" y="6798"/>
                      <a:pt x="270" y="8070"/>
                    </a:cubicBezTo>
                    <a:lnTo>
                      <a:pt x="787" y="8145"/>
                    </a:lnTo>
                    <a:cubicBezTo>
                      <a:pt x="592" y="6768"/>
                      <a:pt x="982" y="5233"/>
                      <a:pt x="2052" y="4350"/>
                    </a:cubicBezTo>
                    <a:cubicBezTo>
                      <a:pt x="2651" y="3856"/>
                      <a:pt x="3399" y="3601"/>
                      <a:pt x="4103" y="3280"/>
                    </a:cubicBezTo>
                    <a:cubicBezTo>
                      <a:pt x="4747" y="2988"/>
                      <a:pt x="5391" y="2621"/>
                      <a:pt x="5780" y="2037"/>
                    </a:cubicBezTo>
                    <a:cubicBezTo>
                      <a:pt x="6162" y="1468"/>
                      <a:pt x="6259" y="749"/>
                      <a:pt x="6251" y="68"/>
                    </a:cubicBezTo>
                    <a:lnTo>
                      <a:pt x="55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67" name="Google Shape;2267;p30"/>
              <p:cNvSpPr/>
              <p:nvPr/>
            </p:nvSpPr>
            <p:spPr>
              <a:xfrm>
                <a:off x="818873" y="1228951"/>
                <a:ext cx="1210868" cy="1565893"/>
              </a:xfrm>
              <a:custGeom>
                <a:avLst/>
                <a:gdLst/>
                <a:ahLst/>
                <a:cxnLst/>
                <a:rect l="l" t="t" r="r" b="b"/>
                <a:pathLst>
                  <a:path w="6409" h="8288" extrusionOk="0">
                    <a:moveTo>
                      <a:pt x="5690" y="135"/>
                    </a:moveTo>
                    <a:lnTo>
                      <a:pt x="6266" y="195"/>
                    </a:lnTo>
                    <a:cubicBezTo>
                      <a:pt x="6274" y="981"/>
                      <a:pt x="6124" y="1595"/>
                      <a:pt x="5809" y="2066"/>
                    </a:cubicBezTo>
                    <a:cubicBezTo>
                      <a:pt x="5405" y="2673"/>
                      <a:pt x="4717" y="3040"/>
                      <a:pt x="4163" y="3294"/>
                    </a:cubicBezTo>
                    <a:cubicBezTo>
                      <a:pt x="4013" y="3354"/>
                      <a:pt x="3871" y="3421"/>
                      <a:pt x="3721" y="3481"/>
                    </a:cubicBezTo>
                    <a:cubicBezTo>
                      <a:pt x="3160" y="3728"/>
                      <a:pt x="2576" y="3975"/>
                      <a:pt x="2097" y="4372"/>
                    </a:cubicBezTo>
                    <a:cubicBezTo>
                      <a:pt x="1101" y="5188"/>
                      <a:pt x="607" y="6633"/>
                      <a:pt x="794" y="8137"/>
                    </a:cubicBezTo>
                    <a:lnTo>
                      <a:pt x="405" y="8085"/>
                    </a:lnTo>
                    <a:lnTo>
                      <a:pt x="397" y="8085"/>
                    </a:lnTo>
                    <a:cubicBezTo>
                      <a:pt x="135" y="6745"/>
                      <a:pt x="442" y="5405"/>
                      <a:pt x="1221" y="4499"/>
                    </a:cubicBezTo>
                    <a:cubicBezTo>
                      <a:pt x="1685" y="3960"/>
                      <a:pt x="2314" y="3571"/>
                      <a:pt x="2927" y="3219"/>
                    </a:cubicBezTo>
                    <a:lnTo>
                      <a:pt x="3092" y="3122"/>
                    </a:lnTo>
                    <a:cubicBezTo>
                      <a:pt x="3661" y="2793"/>
                      <a:pt x="4245" y="2456"/>
                      <a:pt x="4724" y="1999"/>
                    </a:cubicBezTo>
                    <a:cubicBezTo>
                      <a:pt x="5315" y="1445"/>
                      <a:pt x="5660" y="786"/>
                      <a:pt x="5690" y="135"/>
                    </a:cubicBezTo>
                    <a:close/>
                    <a:moveTo>
                      <a:pt x="5570" y="0"/>
                    </a:moveTo>
                    <a:lnTo>
                      <a:pt x="5570" y="68"/>
                    </a:lnTo>
                    <a:cubicBezTo>
                      <a:pt x="5555" y="929"/>
                      <a:pt x="4979" y="1595"/>
                      <a:pt x="4642" y="1909"/>
                    </a:cubicBezTo>
                    <a:cubicBezTo>
                      <a:pt x="4170" y="2358"/>
                      <a:pt x="3594" y="2688"/>
                      <a:pt x="3032" y="3017"/>
                    </a:cubicBezTo>
                    <a:lnTo>
                      <a:pt x="2860" y="3114"/>
                    </a:lnTo>
                    <a:cubicBezTo>
                      <a:pt x="2246" y="3466"/>
                      <a:pt x="1603" y="3863"/>
                      <a:pt x="1123" y="4424"/>
                    </a:cubicBezTo>
                    <a:cubicBezTo>
                      <a:pt x="315" y="5368"/>
                      <a:pt x="1" y="6760"/>
                      <a:pt x="285" y="8152"/>
                    </a:cubicBezTo>
                    <a:lnTo>
                      <a:pt x="300" y="8197"/>
                    </a:lnTo>
                    <a:lnTo>
                      <a:pt x="944" y="8287"/>
                    </a:lnTo>
                    <a:lnTo>
                      <a:pt x="929" y="8205"/>
                    </a:lnTo>
                    <a:cubicBezTo>
                      <a:pt x="719" y="6708"/>
                      <a:pt x="1198" y="5270"/>
                      <a:pt x="2179" y="4462"/>
                    </a:cubicBezTo>
                    <a:cubicBezTo>
                      <a:pt x="2643" y="4080"/>
                      <a:pt x="3212" y="3833"/>
                      <a:pt x="3766" y="3601"/>
                    </a:cubicBezTo>
                    <a:cubicBezTo>
                      <a:pt x="3916" y="3534"/>
                      <a:pt x="4065" y="3474"/>
                      <a:pt x="4215" y="3406"/>
                    </a:cubicBezTo>
                    <a:cubicBezTo>
                      <a:pt x="4784" y="3144"/>
                      <a:pt x="5495" y="2770"/>
                      <a:pt x="5914" y="2134"/>
                    </a:cubicBezTo>
                    <a:cubicBezTo>
                      <a:pt x="6251" y="1632"/>
                      <a:pt x="6408" y="981"/>
                      <a:pt x="6393" y="135"/>
                    </a:cubicBezTo>
                    <a:lnTo>
                      <a:pt x="6393" y="83"/>
                    </a:lnTo>
                    <a:lnTo>
                      <a:pt x="5570"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68" name="Google Shape;2268;p30"/>
              <p:cNvSpPr/>
              <p:nvPr/>
            </p:nvSpPr>
            <p:spPr>
              <a:xfrm>
                <a:off x="964541" y="1336456"/>
                <a:ext cx="935027" cy="70851"/>
              </a:xfrm>
              <a:custGeom>
                <a:avLst/>
                <a:gdLst/>
                <a:ahLst/>
                <a:cxnLst/>
                <a:rect l="l" t="t" r="r" b="b"/>
                <a:pathLst>
                  <a:path w="4949" h="375" extrusionOk="0">
                    <a:moveTo>
                      <a:pt x="188" y="0"/>
                    </a:moveTo>
                    <a:cubicBezTo>
                      <a:pt x="90" y="0"/>
                      <a:pt x="1" y="83"/>
                      <a:pt x="1" y="187"/>
                    </a:cubicBezTo>
                    <a:cubicBezTo>
                      <a:pt x="1" y="292"/>
                      <a:pt x="90" y="375"/>
                      <a:pt x="188" y="375"/>
                    </a:cubicBezTo>
                    <a:lnTo>
                      <a:pt x="4761" y="375"/>
                    </a:lnTo>
                    <a:cubicBezTo>
                      <a:pt x="4866" y="375"/>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69" name="Google Shape;2269;p30"/>
              <p:cNvSpPr/>
              <p:nvPr/>
            </p:nvSpPr>
            <p:spPr>
              <a:xfrm>
                <a:off x="937712" y="1323608"/>
                <a:ext cx="990195" cy="95034"/>
              </a:xfrm>
              <a:custGeom>
                <a:avLst/>
                <a:gdLst/>
                <a:ahLst/>
                <a:cxnLst/>
                <a:rect l="l" t="t" r="r" b="b"/>
                <a:pathLst>
                  <a:path w="5241" h="503" extrusionOk="0">
                    <a:moveTo>
                      <a:pt x="4903" y="128"/>
                    </a:moveTo>
                    <a:cubicBezTo>
                      <a:pt x="5076" y="128"/>
                      <a:pt x="5076" y="383"/>
                      <a:pt x="4903" y="383"/>
                    </a:cubicBezTo>
                    <a:lnTo>
                      <a:pt x="330" y="383"/>
                    </a:lnTo>
                    <a:cubicBezTo>
                      <a:pt x="165" y="383"/>
                      <a:pt x="165" y="128"/>
                      <a:pt x="330" y="128"/>
                    </a:cubicBezTo>
                    <a:close/>
                    <a:moveTo>
                      <a:pt x="330" y="1"/>
                    </a:moveTo>
                    <a:cubicBezTo>
                      <a:pt x="0" y="1"/>
                      <a:pt x="0" y="503"/>
                      <a:pt x="330" y="503"/>
                    </a:cubicBezTo>
                    <a:lnTo>
                      <a:pt x="4903" y="503"/>
                    </a:lnTo>
                    <a:cubicBezTo>
                      <a:pt x="5240" y="503"/>
                      <a:pt x="5240" y="1"/>
                      <a:pt x="4903"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70" name="Google Shape;2270;p30"/>
              <p:cNvSpPr/>
              <p:nvPr/>
            </p:nvSpPr>
            <p:spPr>
              <a:xfrm>
                <a:off x="1065054" y="1525960"/>
                <a:ext cx="734192" cy="72362"/>
              </a:xfrm>
              <a:custGeom>
                <a:avLst/>
                <a:gdLst/>
                <a:ahLst/>
                <a:cxnLst/>
                <a:rect l="l" t="t" r="r" b="b"/>
                <a:pathLst>
                  <a:path w="3886" h="383" extrusionOk="0">
                    <a:moveTo>
                      <a:pt x="187" y="0"/>
                    </a:moveTo>
                    <a:cubicBezTo>
                      <a:pt x="82" y="0"/>
                      <a:pt x="0" y="90"/>
                      <a:pt x="0" y="188"/>
                    </a:cubicBezTo>
                    <a:lnTo>
                      <a:pt x="0" y="195"/>
                    </a:lnTo>
                    <a:cubicBezTo>
                      <a:pt x="0" y="300"/>
                      <a:pt x="82" y="382"/>
                      <a:pt x="187" y="382"/>
                    </a:cubicBezTo>
                    <a:lnTo>
                      <a:pt x="3698" y="382"/>
                    </a:lnTo>
                    <a:cubicBezTo>
                      <a:pt x="3803" y="382"/>
                      <a:pt x="3885" y="300"/>
                      <a:pt x="3885" y="195"/>
                    </a:cubicBezTo>
                    <a:lnTo>
                      <a:pt x="3885" y="188"/>
                    </a:lnTo>
                    <a:cubicBezTo>
                      <a:pt x="3885" y="90"/>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71" name="Google Shape;2271;p30"/>
              <p:cNvSpPr/>
              <p:nvPr/>
            </p:nvSpPr>
            <p:spPr>
              <a:xfrm>
                <a:off x="1038036" y="1514623"/>
                <a:ext cx="789360" cy="95034"/>
              </a:xfrm>
              <a:custGeom>
                <a:avLst/>
                <a:gdLst/>
                <a:ahLst/>
                <a:cxnLst/>
                <a:rect l="l" t="t" r="r" b="b"/>
                <a:pathLst>
                  <a:path w="4178" h="503" extrusionOk="0">
                    <a:moveTo>
                      <a:pt x="3841" y="128"/>
                    </a:moveTo>
                    <a:cubicBezTo>
                      <a:pt x="4013" y="128"/>
                      <a:pt x="4013" y="375"/>
                      <a:pt x="3841" y="375"/>
                    </a:cubicBezTo>
                    <a:lnTo>
                      <a:pt x="330" y="375"/>
                    </a:lnTo>
                    <a:cubicBezTo>
                      <a:pt x="166" y="375"/>
                      <a:pt x="166" y="128"/>
                      <a:pt x="330" y="128"/>
                    </a:cubicBezTo>
                    <a:close/>
                    <a:moveTo>
                      <a:pt x="330" y="1"/>
                    </a:moveTo>
                    <a:cubicBezTo>
                      <a:pt x="1" y="1"/>
                      <a:pt x="1" y="502"/>
                      <a:pt x="330" y="502"/>
                    </a:cubicBezTo>
                    <a:lnTo>
                      <a:pt x="3841" y="502"/>
                    </a:lnTo>
                    <a:cubicBezTo>
                      <a:pt x="4178" y="502"/>
                      <a:pt x="4178" y="1"/>
                      <a:pt x="384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72" name="Google Shape;2272;p30"/>
              <p:cNvSpPr/>
              <p:nvPr/>
            </p:nvSpPr>
            <p:spPr>
              <a:xfrm>
                <a:off x="1065054" y="2101651"/>
                <a:ext cx="734192" cy="72173"/>
              </a:xfrm>
              <a:custGeom>
                <a:avLst/>
                <a:gdLst/>
                <a:ahLst/>
                <a:cxnLst/>
                <a:rect l="l" t="t" r="r" b="b"/>
                <a:pathLst>
                  <a:path w="3886" h="382" extrusionOk="0">
                    <a:moveTo>
                      <a:pt x="187" y="0"/>
                    </a:moveTo>
                    <a:cubicBezTo>
                      <a:pt x="82" y="0"/>
                      <a:pt x="0" y="82"/>
                      <a:pt x="0" y="187"/>
                    </a:cubicBezTo>
                    <a:lnTo>
                      <a:pt x="0" y="195"/>
                    </a:lnTo>
                    <a:cubicBezTo>
                      <a:pt x="0" y="292"/>
                      <a:pt x="82" y="382"/>
                      <a:pt x="187" y="382"/>
                    </a:cubicBezTo>
                    <a:lnTo>
                      <a:pt x="3698" y="382"/>
                    </a:lnTo>
                    <a:cubicBezTo>
                      <a:pt x="3803" y="382"/>
                      <a:pt x="3885" y="292"/>
                      <a:pt x="3885" y="195"/>
                    </a:cubicBezTo>
                    <a:lnTo>
                      <a:pt x="3885" y="187"/>
                    </a:lnTo>
                    <a:cubicBezTo>
                      <a:pt x="3885" y="82"/>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73" name="Google Shape;2273;p30"/>
              <p:cNvSpPr/>
              <p:nvPr/>
            </p:nvSpPr>
            <p:spPr>
              <a:xfrm>
                <a:off x="1038036" y="2090314"/>
                <a:ext cx="788037" cy="94845"/>
              </a:xfrm>
              <a:custGeom>
                <a:avLst/>
                <a:gdLst/>
                <a:ahLst/>
                <a:cxnLst/>
                <a:rect l="l" t="t" r="r" b="b"/>
                <a:pathLst>
                  <a:path w="4171" h="502" extrusionOk="0">
                    <a:moveTo>
                      <a:pt x="3841" y="127"/>
                    </a:moveTo>
                    <a:cubicBezTo>
                      <a:pt x="4013" y="127"/>
                      <a:pt x="4013" y="374"/>
                      <a:pt x="3841" y="374"/>
                    </a:cubicBezTo>
                    <a:lnTo>
                      <a:pt x="330" y="374"/>
                    </a:lnTo>
                    <a:cubicBezTo>
                      <a:pt x="166" y="374"/>
                      <a:pt x="166" y="127"/>
                      <a:pt x="330" y="127"/>
                    </a:cubicBezTo>
                    <a:close/>
                    <a:moveTo>
                      <a:pt x="330" y="0"/>
                    </a:moveTo>
                    <a:cubicBezTo>
                      <a:pt x="1" y="8"/>
                      <a:pt x="1" y="494"/>
                      <a:pt x="330" y="502"/>
                    </a:cubicBezTo>
                    <a:lnTo>
                      <a:pt x="3841" y="502"/>
                    </a:lnTo>
                    <a:cubicBezTo>
                      <a:pt x="4170" y="494"/>
                      <a:pt x="4170" y="8"/>
                      <a:pt x="3841"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74" name="Google Shape;2274;p30"/>
              <p:cNvSpPr/>
              <p:nvPr/>
            </p:nvSpPr>
            <p:spPr>
              <a:xfrm>
                <a:off x="964541" y="2337822"/>
                <a:ext cx="935027" cy="70851"/>
              </a:xfrm>
              <a:custGeom>
                <a:avLst/>
                <a:gdLst/>
                <a:ahLst/>
                <a:cxnLst/>
                <a:rect l="l" t="t" r="r" b="b"/>
                <a:pathLst>
                  <a:path w="4949" h="375" extrusionOk="0">
                    <a:moveTo>
                      <a:pt x="188" y="0"/>
                    </a:moveTo>
                    <a:cubicBezTo>
                      <a:pt x="90" y="0"/>
                      <a:pt x="1" y="83"/>
                      <a:pt x="1" y="187"/>
                    </a:cubicBezTo>
                    <a:cubicBezTo>
                      <a:pt x="1" y="292"/>
                      <a:pt x="90" y="374"/>
                      <a:pt x="188" y="374"/>
                    </a:cubicBezTo>
                    <a:lnTo>
                      <a:pt x="4761" y="374"/>
                    </a:lnTo>
                    <a:cubicBezTo>
                      <a:pt x="4866" y="374"/>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75" name="Google Shape;2275;p30"/>
              <p:cNvSpPr/>
              <p:nvPr/>
            </p:nvSpPr>
            <p:spPr>
              <a:xfrm>
                <a:off x="937712" y="2326486"/>
                <a:ext cx="990195" cy="94845"/>
              </a:xfrm>
              <a:custGeom>
                <a:avLst/>
                <a:gdLst/>
                <a:ahLst/>
                <a:cxnLst/>
                <a:rect l="l" t="t" r="r" b="b"/>
                <a:pathLst>
                  <a:path w="5241" h="502" extrusionOk="0">
                    <a:moveTo>
                      <a:pt x="4903" y="120"/>
                    </a:moveTo>
                    <a:cubicBezTo>
                      <a:pt x="5076" y="120"/>
                      <a:pt x="5076" y="375"/>
                      <a:pt x="4903" y="375"/>
                    </a:cubicBezTo>
                    <a:lnTo>
                      <a:pt x="330" y="375"/>
                    </a:lnTo>
                    <a:cubicBezTo>
                      <a:pt x="165" y="375"/>
                      <a:pt x="165" y="120"/>
                      <a:pt x="330" y="120"/>
                    </a:cubicBezTo>
                    <a:close/>
                    <a:moveTo>
                      <a:pt x="330" y="0"/>
                    </a:moveTo>
                    <a:cubicBezTo>
                      <a:pt x="0" y="0"/>
                      <a:pt x="0" y="502"/>
                      <a:pt x="330" y="502"/>
                    </a:cubicBezTo>
                    <a:lnTo>
                      <a:pt x="4903" y="502"/>
                    </a:lnTo>
                    <a:cubicBezTo>
                      <a:pt x="5240" y="502"/>
                      <a:pt x="5240" y="0"/>
                      <a:pt x="4903"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76" name="Google Shape;2276;p30"/>
              <p:cNvSpPr/>
              <p:nvPr/>
            </p:nvSpPr>
            <p:spPr>
              <a:xfrm>
                <a:off x="919386" y="2573993"/>
                <a:ext cx="1025526" cy="70851"/>
              </a:xfrm>
              <a:custGeom>
                <a:avLst/>
                <a:gdLst/>
                <a:ahLst/>
                <a:cxnLst/>
                <a:rect l="l" t="t" r="r" b="b"/>
                <a:pathLst>
                  <a:path w="5428" h="375" extrusionOk="0">
                    <a:moveTo>
                      <a:pt x="187" y="0"/>
                    </a:moveTo>
                    <a:cubicBezTo>
                      <a:pt x="90" y="0"/>
                      <a:pt x="0" y="83"/>
                      <a:pt x="0" y="187"/>
                    </a:cubicBezTo>
                    <a:cubicBezTo>
                      <a:pt x="0" y="292"/>
                      <a:pt x="90" y="375"/>
                      <a:pt x="187" y="375"/>
                    </a:cubicBezTo>
                    <a:lnTo>
                      <a:pt x="5240" y="375"/>
                    </a:lnTo>
                    <a:cubicBezTo>
                      <a:pt x="5345" y="375"/>
                      <a:pt x="5427" y="292"/>
                      <a:pt x="5427" y="187"/>
                    </a:cubicBezTo>
                    <a:cubicBezTo>
                      <a:pt x="5427" y="83"/>
                      <a:pt x="5345" y="0"/>
                      <a:pt x="524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77" name="Google Shape;2277;p30"/>
              <p:cNvSpPr/>
              <p:nvPr/>
            </p:nvSpPr>
            <p:spPr>
              <a:xfrm>
                <a:off x="893880" y="2562657"/>
                <a:ext cx="1077860" cy="93523"/>
              </a:xfrm>
              <a:custGeom>
                <a:avLst/>
                <a:gdLst/>
                <a:ahLst/>
                <a:cxnLst/>
                <a:rect l="l" t="t" r="r" b="b"/>
                <a:pathLst>
                  <a:path w="5705" h="495" extrusionOk="0">
                    <a:moveTo>
                      <a:pt x="5375" y="120"/>
                    </a:moveTo>
                    <a:cubicBezTo>
                      <a:pt x="5547" y="120"/>
                      <a:pt x="5547" y="375"/>
                      <a:pt x="5375" y="375"/>
                    </a:cubicBezTo>
                    <a:lnTo>
                      <a:pt x="322" y="375"/>
                    </a:lnTo>
                    <a:cubicBezTo>
                      <a:pt x="158" y="375"/>
                      <a:pt x="158" y="120"/>
                      <a:pt x="322" y="120"/>
                    </a:cubicBezTo>
                    <a:close/>
                    <a:moveTo>
                      <a:pt x="322" y="0"/>
                    </a:moveTo>
                    <a:cubicBezTo>
                      <a:pt x="0" y="0"/>
                      <a:pt x="0" y="494"/>
                      <a:pt x="322" y="494"/>
                    </a:cubicBezTo>
                    <a:lnTo>
                      <a:pt x="5375" y="494"/>
                    </a:lnTo>
                    <a:cubicBezTo>
                      <a:pt x="5704" y="494"/>
                      <a:pt x="5704" y="0"/>
                      <a:pt x="5375"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78" name="Google Shape;2278;p30"/>
              <p:cNvSpPr/>
              <p:nvPr/>
            </p:nvSpPr>
            <p:spPr>
              <a:xfrm>
                <a:off x="1366214" y="1442449"/>
                <a:ext cx="598349" cy="523539"/>
              </a:xfrm>
              <a:custGeom>
                <a:avLst/>
                <a:gdLst/>
                <a:ahLst/>
                <a:cxnLst/>
                <a:rect l="l" t="t" r="r" b="b"/>
                <a:pathLst>
                  <a:path w="3167" h="2771" extrusionOk="0">
                    <a:moveTo>
                      <a:pt x="3167" y="1"/>
                    </a:moveTo>
                    <a:cubicBezTo>
                      <a:pt x="2905" y="682"/>
                      <a:pt x="2411" y="1251"/>
                      <a:pt x="1835" y="1693"/>
                    </a:cubicBezTo>
                    <a:cubicBezTo>
                      <a:pt x="1273" y="2127"/>
                      <a:pt x="659" y="2493"/>
                      <a:pt x="1" y="2770"/>
                    </a:cubicBezTo>
                    <a:cubicBezTo>
                      <a:pt x="742" y="2568"/>
                      <a:pt x="1415" y="2306"/>
                      <a:pt x="2029" y="1842"/>
                    </a:cubicBezTo>
                    <a:cubicBezTo>
                      <a:pt x="2621" y="1386"/>
                      <a:pt x="3025" y="734"/>
                      <a:pt x="3167"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79" name="Google Shape;2279;p30"/>
              <p:cNvSpPr/>
              <p:nvPr/>
            </p:nvSpPr>
            <p:spPr>
              <a:xfrm>
                <a:off x="1155553" y="1678054"/>
                <a:ext cx="259026" cy="148314"/>
              </a:xfrm>
              <a:custGeom>
                <a:avLst/>
                <a:gdLst/>
                <a:ahLst/>
                <a:cxnLst/>
                <a:rect l="l" t="t" r="r" b="b"/>
                <a:pathLst>
                  <a:path w="1371" h="785" extrusionOk="0">
                    <a:moveTo>
                      <a:pt x="124" y="1"/>
                    </a:moveTo>
                    <a:cubicBezTo>
                      <a:pt x="80" y="1"/>
                      <a:pt x="36" y="14"/>
                      <a:pt x="0" y="41"/>
                    </a:cubicBezTo>
                    <a:cubicBezTo>
                      <a:pt x="180" y="236"/>
                      <a:pt x="389" y="408"/>
                      <a:pt x="606" y="565"/>
                    </a:cubicBezTo>
                    <a:cubicBezTo>
                      <a:pt x="719" y="655"/>
                      <a:pt x="846" y="722"/>
                      <a:pt x="981" y="767"/>
                    </a:cubicBezTo>
                    <a:cubicBezTo>
                      <a:pt x="1018" y="779"/>
                      <a:pt x="1056" y="785"/>
                      <a:pt x="1093" y="785"/>
                    </a:cubicBezTo>
                    <a:cubicBezTo>
                      <a:pt x="1198" y="785"/>
                      <a:pt x="1298" y="740"/>
                      <a:pt x="1370" y="663"/>
                    </a:cubicBezTo>
                    <a:cubicBezTo>
                      <a:pt x="1026" y="520"/>
                      <a:pt x="704" y="348"/>
                      <a:pt x="397" y="131"/>
                    </a:cubicBezTo>
                    <a:cubicBezTo>
                      <a:pt x="344" y="86"/>
                      <a:pt x="277" y="49"/>
                      <a:pt x="210" y="19"/>
                    </a:cubicBezTo>
                    <a:cubicBezTo>
                      <a:pt x="183" y="7"/>
                      <a:pt x="153" y="1"/>
                      <a:pt x="124"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2280" name="Google Shape;2280;p30"/>
            <p:cNvGrpSpPr/>
            <p:nvPr/>
          </p:nvGrpSpPr>
          <p:grpSpPr>
            <a:xfrm rot="-5400000" flipH="1">
              <a:off x="2675346" y="1315320"/>
              <a:ext cx="806584" cy="1017048"/>
              <a:chOff x="818873" y="1228951"/>
              <a:chExt cx="1241854" cy="1565893"/>
            </a:xfrm>
          </p:grpSpPr>
          <p:sp>
            <p:nvSpPr>
              <p:cNvPr id="2281" name="Google Shape;2281;p30"/>
              <p:cNvSpPr/>
              <p:nvPr/>
            </p:nvSpPr>
            <p:spPr>
              <a:xfrm>
                <a:off x="864217" y="1241609"/>
                <a:ext cx="1181017" cy="1539065"/>
              </a:xfrm>
              <a:custGeom>
                <a:avLst/>
                <a:gdLst/>
                <a:ahLst/>
                <a:cxnLst/>
                <a:rect l="l" t="t" r="r" b="b"/>
                <a:pathLst>
                  <a:path w="6251" h="8146" extrusionOk="0">
                    <a:moveTo>
                      <a:pt x="704" y="1"/>
                    </a:moveTo>
                    <a:lnTo>
                      <a:pt x="8" y="68"/>
                    </a:lnTo>
                    <a:cubicBezTo>
                      <a:pt x="0" y="749"/>
                      <a:pt x="97" y="1468"/>
                      <a:pt x="472" y="2037"/>
                    </a:cubicBezTo>
                    <a:cubicBezTo>
                      <a:pt x="868" y="2621"/>
                      <a:pt x="1505" y="2988"/>
                      <a:pt x="2148" y="3280"/>
                    </a:cubicBezTo>
                    <a:cubicBezTo>
                      <a:pt x="2852" y="3601"/>
                      <a:pt x="3601" y="3856"/>
                      <a:pt x="4200" y="4350"/>
                    </a:cubicBezTo>
                    <a:cubicBezTo>
                      <a:pt x="5278" y="5233"/>
                      <a:pt x="5667" y="6768"/>
                      <a:pt x="5472" y="8145"/>
                    </a:cubicBezTo>
                    <a:lnTo>
                      <a:pt x="5989" y="8070"/>
                    </a:lnTo>
                    <a:cubicBezTo>
                      <a:pt x="6251" y="6798"/>
                      <a:pt x="6019" y="5383"/>
                      <a:pt x="5165" y="4395"/>
                    </a:cubicBezTo>
                    <a:cubicBezTo>
                      <a:pt x="4694" y="3848"/>
                      <a:pt x="4072" y="3459"/>
                      <a:pt x="3444" y="3100"/>
                    </a:cubicBezTo>
                    <a:cubicBezTo>
                      <a:pt x="2822" y="2733"/>
                      <a:pt x="2178" y="2381"/>
                      <a:pt x="1654" y="1887"/>
                    </a:cubicBezTo>
                    <a:cubicBezTo>
                      <a:pt x="1123" y="1393"/>
                      <a:pt x="719" y="727"/>
                      <a:pt x="7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82" name="Google Shape;2282;p30"/>
              <p:cNvSpPr/>
              <p:nvPr/>
            </p:nvSpPr>
            <p:spPr>
              <a:xfrm>
                <a:off x="851370" y="1228951"/>
                <a:ext cx="1209357" cy="1565893"/>
              </a:xfrm>
              <a:custGeom>
                <a:avLst/>
                <a:gdLst/>
                <a:ahLst/>
                <a:cxnLst/>
                <a:rect l="l" t="t" r="r" b="b"/>
                <a:pathLst>
                  <a:path w="6401" h="8288" extrusionOk="0">
                    <a:moveTo>
                      <a:pt x="712" y="135"/>
                    </a:moveTo>
                    <a:cubicBezTo>
                      <a:pt x="749" y="786"/>
                      <a:pt x="1086" y="1445"/>
                      <a:pt x="1678" y="1999"/>
                    </a:cubicBezTo>
                    <a:cubicBezTo>
                      <a:pt x="2164" y="2456"/>
                      <a:pt x="2748" y="2793"/>
                      <a:pt x="3309" y="3122"/>
                    </a:cubicBezTo>
                    <a:lnTo>
                      <a:pt x="3482" y="3219"/>
                    </a:lnTo>
                    <a:cubicBezTo>
                      <a:pt x="4088" y="3571"/>
                      <a:pt x="4724" y="3960"/>
                      <a:pt x="5188" y="4499"/>
                    </a:cubicBezTo>
                    <a:cubicBezTo>
                      <a:pt x="5967" y="5405"/>
                      <a:pt x="6266" y="6745"/>
                      <a:pt x="6004" y="8085"/>
                    </a:cubicBezTo>
                    <a:lnTo>
                      <a:pt x="5608" y="8137"/>
                    </a:lnTo>
                    <a:cubicBezTo>
                      <a:pt x="5802" y="6633"/>
                      <a:pt x="5308" y="5188"/>
                      <a:pt x="4305" y="4372"/>
                    </a:cubicBezTo>
                    <a:cubicBezTo>
                      <a:pt x="3826" y="3975"/>
                      <a:pt x="3250" y="3728"/>
                      <a:pt x="2688" y="3481"/>
                    </a:cubicBezTo>
                    <a:cubicBezTo>
                      <a:pt x="2538" y="3421"/>
                      <a:pt x="2389" y="3354"/>
                      <a:pt x="2246" y="3294"/>
                    </a:cubicBezTo>
                    <a:cubicBezTo>
                      <a:pt x="1685" y="3040"/>
                      <a:pt x="996" y="2673"/>
                      <a:pt x="592" y="2066"/>
                    </a:cubicBezTo>
                    <a:cubicBezTo>
                      <a:pt x="285" y="1595"/>
                      <a:pt x="135" y="981"/>
                      <a:pt x="135" y="195"/>
                    </a:cubicBezTo>
                    <a:lnTo>
                      <a:pt x="712" y="135"/>
                    </a:lnTo>
                    <a:close/>
                    <a:moveTo>
                      <a:pt x="832" y="0"/>
                    </a:moveTo>
                    <a:lnTo>
                      <a:pt x="16" y="83"/>
                    </a:lnTo>
                    <a:lnTo>
                      <a:pt x="16" y="135"/>
                    </a:lnTo>
                    <a:cubicBezTo>
                      <a:pt x="1" y="981"/>
                      <a:pt x="158" y="1632"/>
                      <a:pt x="495" y="2134"/>
                    </a:cubicBezTo>
                    <a:cubicBezTo>
                      <a:pt x="914" y="2770"/>
                      <a:pt x="1625" y="3144"/>
                      <a:pt x="2194" y="3406"/>
                    </a:cubicBezTo>
                    <a:cubicBezTo>
                      <a:pt x="2336" y="3474"/>
                      <a:pt x="2486" y="3534"/>
                      <a:pt x="2636" y="3601"/>
                    </a:cubicBezTo>
                    <a:cubicBezTo>
                      <a:pt x="3190" y="3833"/>
                      <a:pt x="3766" y="4080"/>
                      <a:pt x="4230" y="4462"/>
                    </a:cubicBezTo>
                    <a:cubicBezTo>
                      <a:pt x="5211" y="5270"/>
                      <a:pt x="5690" y="6708"/>
                      <a:pt x="5480" y="8205"/>
                    </a:cubicBezTo>
                    <a:lnTo>
                      <a:pt x="5465" y="8287"/>
                    </a:lnTo>
                    <a:lnTo>
                      <a:pt x="6109" y="8197"/>
                    </a:lnTo>
                    <a:lnTo>
                      <a:pt x="6117" y="8152"/>
                    </a:lnTo>
                    <a:cubicBezTo>
                      <a:pt x="6401" y="6760"/>
                      <a:pt x="6094" y="5368"/>
                      <a:pt x="5278" y="4424"/>
                    </a:cubicBezTo>
                    <a:cubicBezTo>
                      <a:pt x="4799" y="3863"/>
                      <a:pt x="4163" y="3466"/>
                      <a:pt x="3541" y="3114"/>
                    </a:cubicBezTo>
                    <a:lnTo>
                      <a:pt x="3377" y="3017"/>
                    </a:lnTo>
                    <a:cubicBezTo>
                      <a:pt x="2815" y="2688"/>
                      <a:pt x="2239" y="2358"/>
                      <a:pt x="1760" y="1909"/>
                    </a:cubicBezTo>
                    <a:cubicBezTo>
                      <a:pt x="1423" y="1595"/>
                      <a:pt x="854" y="929"/>
                      <a:pt x="839" y="68"/>
                    </a:cubicBezTo>
                    <a:lnTo>
                      <a:pt x="832"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83" name="Google Shape;2283;p30"/>
              <p:cNvSpPr/>
              <p:nvPr/>
            </p:nvSpPr>
            <p:spPr>
              <a:xfrm>
                <a:off x="1492044" y="1885129"/>
                <a:ext cx="519187" cy="768210"/>
              </a:xfrm>
              <a:custGeom>
                <a:avLst/>
                <a:gdLst/>
                <a:ahLst/>
                <a:cxnLst/>
                <a:rect l="l" t="t" r="r" b="b"/>
                <a:pathLst>
                  <a:path w="2748" h="4066" extrusionOk="0">
                    <a:moveTo>
                      <a:pt x="368" y="1"/>
                    </a:moveTo>
                    <a:cubicBezTo>
                      <a:pt x="240" y="61"/>
                      <a:pt x="121" y="113"/>
                      <a:pt x="1" y="180"/>
                    </a:cubicBezTo>
                    <a:cubicBezTo>
                      <a:pt x="719" y="532"/>
                      <a:pt x="1348" y="1064"/>
                      <a:pt x="1737" y="1670"/>
                    </a:cubicBezTo>
                    <a:cubicBezTo>
                      <a:pt x="2142" y="2306"/>
                      <a:pt x="2291" y="3317"/>
                      <a:pt x="2374" y="4065"/>
                    </a:cubicBezTo>
                    <a:cubicBezTo>
                      <a:pt x="2748" y="3025"/>
                      <a:pt x="2104" y="1550"/>
                      <a:pt x="1303" y="764"/>
                    </a:cubicBezTo>
                    <a:cubicBezTo>
                      <a:pt x="1011" y="487"/>
                      <a:pt x="697" y="233"/>
                      <a:pt x="368"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84" name="Google Shape;2284;p30"/>
              <p:cNvSpPr/>
              <p:nvPr/>
            </p:nvSpPr>
            <p:spPr>
              <a:xfrm>
                <a:off x="834366" y="1241609"/>
                <a:ext cx="1182529" cy="1539065"/>
              </a:xfrm>
              <a:custGeom>
                <a:avLst/>
                <a:gdLst/>
                <a:ahLst/>
                <a:cxnLst/>
                <a:rect l="l" t="t" r="r" b="b"/>
                <a:pathLst>
                  <a:path w="6259" h="8146" extrusionOk="0">
                    <a:moveTo>
                      <a:pt x="5548" y="1"/>
                    </a:moveTo>
                    <a:cubicBezTo>
                      <a:pt x="5533" y="727"/>
                      <a:pt x="5129" y="1393"/>
                      <a:pt x="4605" y="1887"/>
                    </a:cubicBezTo>
                    <a:cubicBezTo>
                      <a:pt x="4081" y="2381"/>
                      <a:pt x="3437" y="2733"/>
                      <a:pt x="2808" y="3100"/>
                    </a:cubicBezTo>
                    <a:cubicBezTo>
                      <a:pt x="2187" y="3459"/>
                      <a:pt x="1558" y="3848"/>
                      <a:pt x="1086" y="4395"/>
                    </a:cubicBezTo>
                    <a:cubicBezTo>
                      <a:pt x="240" y="5383"/>
                      <a:pt x="1" y="6798"/>
                      <a:pt x="270" y="8070"/>
                    </a:cubicBezTo>
                    <a:lnTo>
                      <a:pt x="787" y="8145"/>
                    </a:lnTo>
                    <a:cubicBezTo>
                      <a:pt x="592" y="6768"/>
                      <a:pt x="982" y="5233"/>
                      <a:pt x="2052" y="4350"/>
                    </a:cubicBezTo>
                    <a:cubicBezTo>
                      <a:pt x="2651" y="3856"/>
                      <a:pt x="3399" y="3601"/>
                      <a:pt x="4103" y="3280"/>
                    </a:cubicBezTo>
                    <a:cubicBezTo>
                      <a:pt x="4747" y="2988"/>
                      <a:pt x="5391" y="2621"/>
                      <a:pt x="5780" y="2037"/>
                    </a:cubicBezTo>
                    <a:cubicBezTo>
                      <a:pt x="6162" y="1468"/>
                      <a:pt x="6259" y="749"/>
                      <a:pt x="6251" y="68"/>
                    </a:cubicBezTo>
                    <a:lnTo>
                      <a:pt x="55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85" name="Google Shape;2285;p30"/>
              <p:cNvSpPr/>
              <p:nvPr/>
            </p:nvSpPr>
            <p:spPr>
              <a:xfrm>
                <a:off x="818873" y="1228951"/>
                <a:ext cx="1210868" cy="1565893"/>
              </a:xfrm>
              <a:custGeom>
                <a:avLst/>
                <a:gdLst/>
                <a:ahLst/>
                <a:cxnLst/>
                <a:rect l="l" t="t" r="r" b="b"/>
                <a:pathLst>
                  <a:path w="6409" h="8288" extrusionOk="0">
                    <a:moveTo>
                      <a:pt x="5690" y="135"/>
                    </a:moveTo>
                    <a:lnTo>
                      <a:pt x="6266" y="195"/>
                    </a:lnTo>
                    <a:cubicBezTo>
                      <a:pt x="6274" y="981"/>
                      <a:pt x="6124" y="1595"/>
                      <a:pt x="5809" y="2066"/>
                    </a:cubicBezTo>
                    <a:cubicBezTo>
                      <a:pt x="5405" y="2673"/>
                      <a:pt x="4717" y="3040"/>
                      <a:pt x="4163" y="3294"/>
                    </a:cubicBezTo>
                    <a:cubicBezTo>
                      <a:pt x="4013" y="3354"/>
                      <a:pt x="3871" y="3421"/>
                      <a:pt x="3721" y="3481"/>
                    </a:cubicBezTo>
                    <a:cubicBezTo>
                      <a:pt x="3160" y="3728"/>
                      <a:pt x="2576" y="3975"/>
                      <a:pt x="2097" y="4372"/>
                    </a:cubicBezTo>
                    <a:cubicBezTo>
                      <a:pt x="1101" y="5188"/>
                      <a:pt x="607" y="6633"/>
                      <a:pt x="794" y="8137"/>
                    </a:cubicBezTo>
                    <a:lnTo>
                      <a:pt x="405" y="8085"/>
                    </a:lnTo>
                    <a:lnTo>
                      <a:pt x="397" y="8085"/>
                    </a:lnTo>
                    <a:cubicBezTo>
                      <a:pt x="135" y="6745"/>
                      <a:pt x="442" y="5405"/>
                      <a:pt x="1221" y="4499"/>
                    </a:cubicBezTo>
                    <a:cubicBezTo>
                      <a:pt x="1685" y="3960"/>
                      <a:pt x="2314" y="3571"/>
                      <a:pt x="2927" y="3219"/>
                    </a:cubicBezTo>
                    <a:lnTo>
                      <a:pt x="3092" y="3122"/>
                    </a:lnTo>
                    <a:cubicBezTo>
                      <a:pt x="3661" y="2793"/>
                      <a:pt x="4245" y="2456"/>
                      <a:pt x="4724" y="1999"/>
                    </a:cubicBezTo>
                    <a:cubicBezTo>
                      <a:pt x="5315" y="1445"/>
                      <a:pt x="5660" y="786"/>
                      <a:pt x="5690" y="135"/>
                    </a:cubicBezTo>
                    <a:close/>
                    <a:moveTo>
                      <a:pt x="5570" y="0"/>
                    </a:moveTo>
                    <a:lnTo>
                      <a:pt x="5570" y="68"/>
                    </a:lnTo>
                    <a:cubicBezTo>
                      <a:pt x="5555" y="929"/>
                      <a:pt x="4979" y="1595"/>
                      <a:pt x="4642" y="1909"/>
                    </a:cubicBezTo>
                    <a:cubicBezTo>
                      <a:pt x="4170" y="2358"/>
                      <a:pt x="3594" y="2688"/>
                      <a:pt x="3032" y="3017"/>
                    </a:cubicBezTo>
                    <a:lnTo>
                      <a:pt x="2860" y="3114"/>
                    </a:lnTo>
                    <a:cubicBezTo>
                      <a:pt x="2246" y="3466"/>
                      <a:pt x="1603" y="3863"/>
                      <a:pt x="1123" y="4424"/>
                    </a:cubicBezTo>
                    <a:cubicBezTo>
                      <a:pt x="315" y="5368"/>
                      <a:pt x="1" y="6760"/>
                      <a:pt x="285" y="8152"/>
                    </a:cubicBezTo>
                    <a:lnTo>
                      <a:pt x="300" y="8197"/>
                    </a:lnTo>
                    <a:lnTo>
                      <a:pt x="944" y="8287"/>
                    </a:lnTo>
                    <a:lnTo>
                      <a:pt x="929" y="8205"/>
                    </a:lnTo>
                    <a:cubicBezTo>
                      <a:pt x="719" y="6708"/>
                      <a:pt x="1198" y="5270"/>
                      <a:pt x="2179" y="4462"/>
                    </a:cubicBezTo>
                    <a:cubicBezTo>
                      <a:pt x="2643" y="4080"/>
                      <a:pt x="3212" y="3833"/>
                      <a:pt x="3766" y="3601"/>
                    </a:cubicBezTo>
                    <a:cubicBezTo>
                      <a:pt x="3916" y="3534"/>
                      <a:pt x="4065" y="3474"/>
                      <a:pt x="4215" y="3406"/>
                    </a:cubicBezTo>
                    <a:cubicBezTo>
                      <a:pt x="4784" y="3144"/>
                      <a:pt x="5495" y="2770"/>
                      <a:pt x="5914" y="2134"/>
                    </a:cubicBezTo>
                    <a:cubicBezTo>
                      <a:pt x="6251" y="1632"/>
                      <a:pt x="6408" y="981"/>
                      <a:pt x="6393" y="135"/>
                    </a:cubicBezTo>
                    <a:lnTo>
                      <a:pt x="6393" y="83"/>
                    </a:lnTo>
                    <a:lnTo>
                      <a:pt x="5570"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86" name="Google Shape;2286;p30"/>
              <p:cNvSpPr/>
              <p:nvPr/>
            </p:nvSpPr>
            <p:spPr>
              <a:xfrm>
                <a:off x="964541" y="1336456"/>
                <a:ext cx="935027" cy="70851"/>
              </a:xfrm>
              <a:custGeom>
                <a:avLst/>
                <a:gdLst/>
                <a:ahLst/>
                <a:cxnLst/>
                <a:rect l="l" t="t" r="r" b="b"/>
                <a:pathLst>
                  <a:path w="4949" h="375" extrusionOk="0">
                    <a:moveTo>
                      <a:pt x="188" y="0"/>
                    </a:moveTo>
                    <a:cubicBezTo>
                      <a:pt x="90" y="0"/>
                      <a:pt x="1" y="83"/>
                      <a:pt x="1" y="187"/>
                    </a:cubicBezTo>
                    <a:cubicBezTo>
                      <a:pt x="1" y="292"/>
                      <a:pt x="90" y="375"/>
                      <a:pt x="188" y="375"/>
                    </a:cubicBezTo>
                    <a:lnTo>
                      <a:pt x="4761" y="375"/>
                    </a:lnTo>
                    <a:cubicBezTo>
                      <a:pt x="4866" y="375"/>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87" name="Google Shape;2287;p30"/>
              <p:cNvSpPr/>
              <p:nvPr/>
            </p:nvSpPr>
            <p:spPr>
              <a:xfrm>
                <a:off x="937712" y="1323608"/>
                <a:ext cx="990195" cy="95034"/>
              </a:xfrm>
              <a:custGeom>
                <a:avLst/>
                <a:gdLst/>
                <a:ahLst/>
                <a:cxnLst/>
                <a:rect l="l" t="t" r="r" b="b"/>
                <a:pathLst>
                  <a:path w="5241" h="503" extrusionOk="0">
                    <a:moveTo>
                      <a:pt x="4903" y="128"/>
                    </a:moveTo>
                    <a:cubicBezTo>
                      <a:pt x="5076" y="128"/>
                      <a:pt x="5076" y="383"/>
                      <a:pt x="4903" y="383"/>
                    </a:cubicBezTo>
                    <a:lnTo>
                      <a:pt x="330" y="383"/>
                    </a:lnTo>
                    <a:cubicBezTo>
                      <a:pt x="165" y="383"/>
                      <a:pt x="165" y="128"/>
                      <a:pt x="330" y="128"/>
                    </a:cubicBezTo>
                    <a:close/>
                    <a:moveTo>
                      <a:pt x="330" y="1"/>
                    </a:moveTo>
                    <a:cubicBezTo>
                      <a:pt x="0" y="1"/>
                      <a:pt x="0" y="503"/>
                      <a:pt x="330" y="503"/>
                    </a:cubicBezTo>
                    <a:lnTo>
                      <a:pt x="4903" y="503"/>
                    </a:lnTo>
                    <a:cubicBezTo>
                      <a:pt x="5240" y="503"/>
                      <a:pt x="5240" y="1"/>
                      <a:pt x="4903"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88" name="Google Shape;2288;p30"/>
              <p:cNvSpPr/>
              <p:nvPr/>
            </p:nvSpPr>
            <p:spPr>
              <a:xfrm>
                <a:off x="1065054" y="1525960"/>
                <a:ext cx="734192" cy="72362"/>
              </a:xfrm>
              <a:custGeom>
                <a:avLst/>
                <a:gdLst/>
                <a:ahLst/>
                <a:cxnLst/>
                <a:rect l="l" t="t" r="r" b="b"/>
                <a:pathLst>
                  <a:path w="3886" h="383" extrusionOk="0">
                    <a:moveTo>
                      <a:pt x="187" y="0"/>
                    </a:moveTo>
                    <a:cubicBezTo>
                      <a:pt x="82" y="0"/>
                      <a:pt x="0" y="90"/>
                      <a:pt x="0" y="188"/>
                    </a:cubicBezTo>
                    <a:lnTo>
                      <a:pt x="0" y="195"/>
                    </a:lnTo>
                    <a:cubicBezTo>
                      <a:pt x="0" y="300"/>
                      <a:pt x="82" y="382"/>
                      <a:pt x="187" y="382"/>
                    </a:cubicBezTo>
                    <a:lnTo>
                      <a:pt x="3698" y="382"/>
                    </a:lnTo>
                    <a:cubicBezTo>
                      <a:pt x="3803" y="382"/>
                      <a:pt x="3885" y="300"/>
                      <a:pt x="3885" y="195"/>
                    </a:cubicBezTo>
                    <a:lnTo>
                      <a:pt x="3885" y="188"/>
                    </a:lnTo>
                    <a:cubicBezTo>
                      <a:pt x="3885" y="90"/>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89" name="Google Shape;2289;p30"/>
              <p:cNvSpPr/>
              <p:nvPr/>
            </p:nvSpPr>
            <p:spPr>
              <a:xfrm>
                <a:off x="1038036" y="1514623"/>
                <a:ext cx="789360" cy="95034"/>
              </a:xfrm>
              <a:custGeom>
                <a:avLst/>
                <a:gdLst/>
                <a:ahLst/>
                <a:cxnLst/>
                <a:rect l="l" t="t" r="r" b="b"/>
                <a:pathLst>
                  <a:path w="4178" h="503" extrusionOk="0">
                    <a:moveTo>
                      <a:pt x="3841" y="128"/>
                    </a:moveTo>
                    <a:cubicBezTo>
                      <a:pt x="4013" y="128"/>
                      <a:pt x="4013" y="375"/>
                      <a:pt x="3841" y="375"/>
                    </a:cubicBezTo>
                    <a:lnTo>
                      <a:pt x="330" y="375"/>
                    </a:lnTo>
                    <a:cubicBezTo>
                      <a:pt x="166" y="375"/>
                      <a:pt x="166" y="128"/>
                      <a:pt x="330" y="128"/>
                    </a:cubicBezTo>
                    <a:close/>
                    <a:moveTo>
                      <a:pt x="330" y="1"/>
                    </a:moveTo>
                    <a:cubicBezTo>
                      <a:pt x="1" y="1"/>
                      <a:pt x="1" y="502"/>
                      <a:pt x="330" y="502"/>
                    </a:cubicBezTo>
                    <a:lnTo>
                      <a:pt x="3841" y="502"/>
                    </a:lnTo>
                    <a:cubicBezTo>
                      <a:pt x="4178" y="502"/>
                      <a:pt x="4178" y="1"/>
                      <a:pt x="384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90" name="Google Shape;2290;p30"/>
              <p:cNvSpPr/>
              <p:nvPr/>
            </p:nvSpPr>
            <p:spPr>
              <a:xfrm>
                <a:off x="1065054" y="2101651"/>
                <a:ext cx="734192" cy="72173"/>
              </a:xfrm>
              <a:custGeom>
                <a:avLst/>
                <a:gdLst/>
                <a:ahLst/>
                <a:cxnLst/>
                <a:rect l="l" t="t" r="r" b="b"/>
                <a:pathLst>
                  <a:path w="3886" h="382" extrusionOk="0">
                    <a:moveTo>
                      <a:pt x="187" y="0"/>
                    </a:moveTo>
                    <a:cubicBezTo>
                      <a:pt x="82" y="0"/>
                      <a:pt x="0" y="82"/>
                      <a:pt x="0" y="187"/>
                    </a:cubicBezTo>
                    <a:lnTo>
                      <a:pt x="0" y="195"/>
                    </a:lnTo>
                    <a:cubicBezTo>
                      <a:pt x="0" y="292"/>
                      <a:pt x="82" y="382"/>
                      <a:pt x="187" y="382"/>
                    </a:cubicBezTo>
                    <a:lnTo>
                      <a:pt x="3698" y="382"/>
                    </a:lnTo>
                    <a:cubicBezTo>
                      <a:pt x="3803" y="382"/>
                      <a:pt x="3885" y="292"/>
                      <a:pt x="3885" y="195"/>
                    </a:cubicBezTo>
                    <a:lnTo>
                      <a:pt x="3885" y="187"/>
                    </a:lnTo>
                    <a:cubicBezTo>
                      <a:pt x="3885" y="82"/>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91" name="Google Shape;2291;p30"/>
              <p:cNvSpPr/>
              <p:nvPr/>
            </p:nvSpPr>
            <p:spPr>
              <a:xfrm>
                <a:off x="1038036" y="2090314"/>
                <a:ext cx="788037" cy="94845"/>
              </a:xfrm>
              <a:custGeom>
                <a:avLst/>
                <a:gdLst/>
                <a:ahLst/>
                <a:cxnLst/>
                <a:rect l="l" t="t" r="r" b="b"/>
                <a:pathLst>
                  <a:path w="4171" h="502" extrusionOk="0">
                    <a:moveTo>
                      <a:pt x="3841" y="127"/>
                    </a:moveTo>
                    <a:cubicBezTo>
                      <a:pt x="4013" y="127"/>
                      <a:pt x="4013" y="374"/>
                      <a:pt x="3841" y="374"/>
                    </a:cubicBezTo>
                    <a:lnTo>
                      <a:pt x="330" y="374"/>
                    </a:lnTo>
                    <a:cubicBezTo>
                      <a:pt x="166" y="374"/>
                      <a:pt x="166" y="127"/>
                      <a:pt x="330" y="127"/>
                    </a:cubicBezTo>
                    <a:close/>
                    <a:moveTo>
                      <a:pt x="330" y="0"/>
                    </a:moveTo>
                    <a:cubicBezTo>
                      <a:pt x="1" y="8"/>
                      <a:pt x="1" y="494"/>
                      <a:pt x="330" y="502"/>
                    </a:cubicBezTo>
                    <a:lnTo>
                      <a:pt x="3841" y="502"/>
                    </a:lnTo>
                    <a:cubicBezTo>
                      <a:pt x="4170" y="494"/>
                      <a:pt x="4170" y="8"/>
                      <a:pt x="3841"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92" name="Google Shape;2292;p30"/>
              <p:cNvSpPr/>
              <p:nvPr/>
            </p:nvSpPr>
            <p:spPr>
              <a:xfrm>
                <a:off x="964541" y="2337822"/>
                <a:ext cx="935027" cy="70851"/>
              </a:xfrm>
              <a:custGeom>
                <a:avLst/>
                <a:gdLst/>
                <a:ahLst/>
                <a:cxnLst/>
                <a:rect l="l" t="t" r="r" b="b"/>
                <a:pathLst>
                  <a:path w="4949" h="375" extrusionOk="0">
                    <a:moveTo>
                      <a:pt x="188" y="0"/>
                    </a:moveTo>
                    <a:cubicBezTo>
                      <a:pt x="90" y="0"/>
                      <a:pt x="1" y="83"/>
                      <a:pt x="1" y="187"/>
                    </a:cubicBezTo>
                    <a:cubicBezTo>
                      <a:pt x="1" y="292"/>
                      <a:pt x="90" y="374"/>
                      <a:pt x="188" y="374"/>
                    </a:cubicBezTo>
                    <a:lnTo>
                      <a:pt x="4761" y="374"/>
                    </a:lnTo>
                    <a:cubicBezTo>
                      <a:pt x="4866" y="374"/>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93" name="Google Shape;2293;p30"/>
              <p:cNvSpPr/>
              <p:nvPr/>
            </p:nvSpPr>
            <p:spPr>
              <a:xfrm>
                <a:off x="937712" y="2326486"/>
                <a:ext cx="990195" cy="94845"/>
              </a:xfrm>
              <a:custGeom>
                <a:avLst/>
                <a:gdLst/>
                <a:ahLst/>
                <a:cxnLst/>
                <a:rect l="l" t="t" r="r" b="b"/>
                <a:pathLst>
                  <a:path w="5241" h="502" extrusionOk="0">
                    <a:moveTo>
                      <a:pt x="4903" y="120"/>
                    </a:moveTo>
                    <a:cubicBezTo>
                      <a:pt x="5076" y="120"/>
                      <a:pt x="5076" y="375"/>
                      <a:pt x="4903" y="375"/>
                    </a:cubicBezTo>
                    <a:lnTo>
                      <a:pt x="330" y="375"/>
                    </a:lnTo>
                    <a:cubicBezTo>
                      <a:pt x="165" y="375"/>
                      <a:pt x="165" y="120"/>
                      <a:pt x="330" y="120"/>
                    </a:cubicBezTo>
                    <a:close/>
                    <a:moveTo>
                      <a:pt x="330" y="0"/>
                    </a:moveTo>
                    <a:cubicBezTo>
                      <a:pt x="0" y="0"/>
                      <a:pt x="0" y="502"/>
                      <a:pt x="330" y="502"/>
                    </a:cubicBezTo>
                    <a:lnTo>
                      <a:pt x="4903" y="502"/>
                    </a:lnTo>
                    <a:cubicBezTo>
                      <a:pt x="5240" y="502"/>
                      <a:pt x="5240" y="0"/>
                      <a:pt x="4903"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94" name="Google Shape;2294;p30"/>
              <p:cNvSpPr/>
              <p:nvPr/>
            </p:nvSpPr>
            <p:spPr>
              <a:xfrm>
                <a:off x="919386" y="2573993"/>
                <a:ext cx="1025526" cy="70851"/>
              </a:xfrm>
              <a:custGeom>
                <a:avLst/>
                <a:gdLst/>
                <a:ahLst/>
                <a:cxnLst/>
                <a:rect l="l" t="t" r="r" b="b"/>
                <a:pathLst>
                  <a:path w="5428" h="375" extrusionOk="0">
                    <a:moveTo>
                      <a:pt x="187" y="0"/>
                    </a:moveTo>
                    <a:cubicBezTo>
                      <a:pt x="90" y="0"/>
                      <a:pt x="0" y="83"/>
                      <a:pt x="0" y="187"/>
                    </a:cubicBezTo>
                    <a:cubicBezTo>
                      <a:pt x="0" y="292"/>
                      <a:pt x="90" y="375"/>
                      <a:pt x="187" y="375"/>
                    </a:cubicBezTo>
                    <a:lnTo>
                      <a:pt x="5240" y="375"/>
                    </a:lnTo>
                    <a:cubicBezTo>
                      <a:pt x="5345" y="375"/>
                      <a:pt x="5427" y="292"/>
                      <a:pt x="5427" y="187"/>
                    </a:cubicBezTo>
                    <a:cubicBezTo>
                      <a:pt x="5427" y="83"/>
                      <a:pt x="5345" y="0"/>
                      <a:pt x="524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95" name="Google Shape;2295;p30"/>
              <p:cNvSpPr/>
              <p:nvPr/>
            </p:nvSpPr>
            <p:spPr>
              <a:xfrm>
                <a:off x="893880" y="2562657"/>
                <a:ext cx="1077860" cy="93523"/>
              </a:xfrm>
              <a:custGeom>
                <a:avLst/>
                <a:gdLst/>
                <a:ahLst/>
                <a:cxnLst/>
                <a:rect l="l" t="t" r="r" b="b"/>
                <a:pathLst>
                  <a:path w="5705" h="495" extrusionOk="0">
                    <a:moveTo>
                      <a:pt x="5375" y="120"/>
                    </a:moveTo>
                    <a:cubicBezTo>
                      <a:pt x="5547" y="120"/>
                      <a:pt x="5547" y="375"/>
                      <a:pt x="5375" y="375"/>
                    </a:cubicBezTo>
                    <a:lnTo>
                      <a:pt x="322" y="375"/>
                    </a:lnTo>
                    <a:cubicBezTo>
                      <a:pt x="158" y="375"/>
                      <a:pt x="158" y="120"/>
                      <a:pt x="322" y="120"/>
                    </a:cubicBezTo>
                    <a:close/>
                    <a:moveTo>
                      <a:pt x="322" y="0"/>
                    </a:moveTo>
                    <a:cubicBezTo>
                      <a:pt x="0" y="0"/>
                      <a:pt x="0" y="494"/>
                      <a:pt x="322" y="494"/>
                    </a:cubicBezTo>
                    <a:lnTo>
                      <a:pt x="5375" y="494"/>
                    </a:lnTo>
                    <a:cubicBezTo>
                      <a:pt x="5704" y="494"/>
                      <a:pt x="5704" y="0"/>
                      <a:pt x="5375"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96" name="Google Shape;2296;p30"/>
              <p:cNvSpPr/>
              <p:nvPr/>
            </p:nvSpPr>
            <p:spPr>
              <a:xfrm>
                <a:off x="1366214" y="1442449"/>
                <a:ext cx="598349" cy="523539"/>
              </a:xfrm>
              <a:custGeom>
                <a:avLst/>
                <a:gdLst/>
                <a:ahLst/>
                <a:cxnLst/>
                <a:rect l="l" t="t" r="r" b="b"/>
                <a:pathLst>
                  <a:path w="3167" h="2771" extrusionOk="0">
                    <a:moveTo>
                      <a:pt x="3167" y="1"/>
                    </a:moveTo>
                    <a:cubicBezTo>
                      <a:pt x="2905" y="682"/>
                      <a:pt x="2411" y="1251"/>
                      <a:pt x="1835" y="1693"/>
                    </a:cubicBezTo>
                    <a:cubicBezTo>
                      <a:pt x="1273" y="2127"/>
                      <a:pt x="659" y="2493"/>
                      <a:pt x="1" y="2770"/>
                    </a:cubicBezTo>
                    <a:cubicBezTo>
                      <a:pt x="742" y="2568"/>
                      <a:pt x="1415" y="2306"/>
                      <a:pt x="2029" y="1842"/>
                    </a:cubicBezTo>
                    <a:cubicBezTo>
                      <a:pt x="2621" y="1386"/>
                      <a:pt x="3025" y="734"/>
                      <a:pt x="3167"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297" name="Google Shape;2297;p30"/>
              <p:cNvSpPr/>
              <p:nvPr/>
            </p:nvSpPr>
            <p:spPr>
              <a:xfrm>
                <a:off x="1155553" y="1678054"/>
                <a:ext cx="259026" cy="148314"/>
              </a:xfrm>
              <a:custGeom>
                <a:avLst/>
                <a:gdLst/>
                <a:ahLst/>
                <a:cxnLst/>
                <a:rect l="l" t="t" r="r" b="b"/>
                <a:pathLst>
                  <a:path w="1371" h="785" extrusionOk="0">
                    <a:moveTo>
                      <a:pt x="124" y="1"/>
                    </a:moveTo>
                    <a:cubicBezTo>
                      <a:pt x="80" y="1"/>
                      <a:pt x="36" y="14"/>
                      <a:pt x="0" y="41"/>
                    </a:cubicBezTo>
                    <a:cubicBezTo>
                      <a:pt x="180" y="236"/>
                      <a:pt x="389" y="408"/>
                      <a:pt x="606" y="565"/>
                    </a:cubicBezTo>
                    <a:cubicBezTo>
                      <a:pt x="719" y="655"/>
                      <a:pt x="846" y="722"/>
                      <a:pt x="981" y="767"/>
                    </a:cubicBezTo>
                    <a:cubicBezTo>
                      <a:pt x="1018" y="779"/>
                      <a:pt x="1056" y="785"/>
                      <a:pt x="1093" y="785"/>
                    </a:cubicBezTo>
                    <a:cubicBezTo>
                      <a:pt x="1198" y="785"/>
                      <a:pt x="1298" y="740"/>
                      <a:pt x="1370" y="663"/>
                    </a:cubicBezTo>
                    <a:cubicBezTo>
                      <a:pt x="1026" y="520"/>
                      <a:pt x="704" y="348"/>
                      <a:pt x="397" y="131"/>
                    </a:cubicBezTo>
                    <a:cubicBezTo>
                      <a:pt x="344" y="86"/>
                      <a:pt x="277" y="49"/>
                      <a:pt x="210" y="19"/>
                    </a:cubicBezTo>
                    <a:cubicBezTo>
                      <a:pt x="183" y="7"/>
                      <a:pt x="153" y="1"/>
                      <a:pt x="124"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2298" name="Google Shape;2298;p30"/>
            <p:cNvGrpSpPr/>
            <p:nvPr/>
          </p:nvGrpSpPr>
          <p:grpSpPr>
            <a:xfrm rot="-5400000" flipH="1">
              <a:off x="1618849" y="1315320"/>
              <a:ext cx="806584" cy="1017048"/>
              <a:chOff x="818873" y="1228951"/>
              <a:chExt cx="1241854" cy="1565893"/>
            </a:xfrm>
          </p:grpSpPr>
          <p:sp>
            <p:nvSpPr>
              <p:cNvPr id="2299" name="Google Shape;2299;p30"/>
              <p:cNvSpPr/>
              <p:nvPr/>
            </p:nvSpPr>
            <p:spPr>
              <a:xfrm>
                <a:off x="864217" y="1241609"/>
                <a:ext cx="1181017" cy="1539065"/>
              </a:xfrm>
              <a:custGeom>
                <a:avLst/>
                <a:gdLst/>
                <a:ahLst/>
                <a:cxnLst/>
                <a:rect l="l" t="t" r="r" b="b"/>
                <a:pathLst>
                  <a:path w="6251" h="8146" extrusionOk="0">
                    <a:moveTo>
                      <a:pt x="704" y="1"/>
                    </a:moveTo>
                    <a:lnTo>
                      <a:pt x="8" y="68"/>
                    </a:lnTo>
                    <a:cubicBezTo>
                      <a:pt x="0" y="749"/>
                      <a:pt x="97" y="1468"/>
                      <a:pt x="472" y="2037"/>
                    </a:cubicBezTo>
                    <a:cubicBezTo>
                      <a:pt x="868" y="2621"/>
                      <a:pt x="1505" y="2988"/>
                      <a:pt x="2148" y="3280"/>
                    </a:cubicBezTo>
                    <a:cubicBezTo>
                      <a:pt x="2852" y="3601"/>
                      <a:pt x="3601" y="3856"/>
                      <a:pt x="4200" y="4350"/>
                    </a:cubicBezTo>
                    <a:cubicBezTo>
                      <a:pt x="5278" y="5233"/>
                      <a:pt x="5667" y="6768"/>
                      <a:pt x="5472" y="8145"/>
                    </a:cubicBezTo>
                    <a:lnTo>
                      <a:pt x="5989" y="8070"/>
                    </a:lnTo>
                    <a:cubicBezTo>
                      <a:pt x="6251" y="6798"/>
                      <a:pt x="6019" y="5383"/>
                      <a:pt x="5165" y="4395"/>
                    </a:cubicBezTo>
                    <a:cubicBezTo>
                      <a:pt x="4694" y="3848"/>
                      <a:pt x="4072" y="3459"/>
                      <a:pt x="3444" y="3100"/>
                    </a:cubicBezTo>
                    <a:cubicBezTo>
                      <a:pt x="2822" y="2733"/>
                      <a:pt x="2178" y="2381"/>
                      <a:pt x="1654" y="1887"/>
                    </a:cubicBezTo>
                    <a:cubicBezTo>
                      <a:pt x="1123" y="1393"/>
                      <a:pt x="719" y="727"/>
                      <a:pt x="70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00" name="Google Shape;2300;p30"/>
              <p:cNvSpPr/>
              <p:nvPr/>
            </p:nvSpPr>
            <p:spPr>
              <a:xfrm>
                <a:off x="851370" y="1228951"/>
                <a:ext cx="1209357" cy="1565893"/>
              </a:xfrm>
              <a:custGeom>
                <a:avLst/>
                <a:gdLst/>
                <a:ahLst/>
                <a:cxnLst/>
                <a:rect l="l" t="t" r="r" b="b"/>
                <a:pathLst>
                  <a:path w="6401" h="8288" extrusionOk="0">
                    <a:moveTo>
                      <a:pt x="712" y="135"/>
                    </a:moveTo>
                    <a:cubicBezTo>
                      <a:pt x="749" y="786"/>
                      <a:pt x="1086" y="1445"/>
                      <a:pt x="1678" y="1999"/>
                    </a:cubicBezTo>
                    <a:cubicBezTo>
                      <a:pt x="2164" y="2456"/>
                      <a:pt x="2748" y="2793"/>
                      <a:pt x="3309" y="3122"/>
                    </a:cubicBezTo>
                    <a:lnTo>
                      <a:pt x="3482" y="3219"/>
                    </a:lnTo>
                    <a:cubicBezTo>
                      <a:pt x="4088" y="3571"/>
                      <a:pt x="4724" y="3960"/>
                      <a:pt x="5188" y="4499"/>
                    </a:cubicBezTo>
                    <a:cubicBezTo>
                      <a:pt x="5967" y="5405"/>
                      <a:pt x="6266" y="6745"/>
                      <a:pt x="6004" y="8085"/>
                    </a:cubicBezTo>
                    <a:lnTo>
                      <a:pt x="5608" y="8137"/>
                    </a:lnTo>
                    <a:cubicBezTo>
                      <a:pt x="5802" y="6633"/>
                      <a:pt x="5308" y="5188"/>
                      <a:pt x="4305" y="4372"/>
                    </a:cubicBezTo>
                    <a:cubicBezTo>
                      <a:pt x="3826" y="3975"/>
                      <a:pt x="3250" y="3728"/>
                      <a:pt x="2688" y="3481"/>
                    </a:cubicBezTo>
                    <a:cubicBezTo>
                      <a:pt x="2538" y="3421"/>
                      <a:pt x="2389" y="3354"/>
                      <a:pt x="2246" y="3294"/>
                    </a:cubicBezTo>
                    <a:cubicBezTo>
                      <a:pt x="1685" y="3040"/>
                      <a:pt x="996" y="2673"/>
                      <a:pt x="592" y="2066"/>
                    </a:cubicBezTo>
                    <a:cubicBezTo>
                      <a:pt x="285" y="1595"/>
                      <a:pt x="135" y="981"/>
                      <a:pt x="135" y="195"/>
                    </a:cubicBezTo>
                    <a:lnTo>
                      <a:pt x="712" y="135"/>
                    </a:lnTo>
                    <a:close/>
                    <a:moveTo>
                      <a:pt x="832" y="0"/>
                    </a:moveTo>
                    <a:lnTo>
                      <a:pt x="16" y="83"/>
                    </a:lnTo>
                    <a:lnTo>
                      <a:pt x="16" y="135"/>
                    </a:lnTo>
                    <a:cubicBezTo>
                      <a:pt x="1" y="981"/>
                      <a:pt x="158" y="1632"/>
                      <a:pt x="495" y="2134"/>
                    </a:cubicBezTo>
                    <a:cubicBezTo>
                      <a:pt x="914" y="2770"/>
                      <a:pt x="1625" y="3144"/>
                      <a:pt x="2194" y="3406"/>
                    </a:cubicBezTo>
                    <a:cubicBezTo>
                      <a:pt x="2336" y="3474"/>
                      <a:pt x="2486" y="3534"/>
                      <a:pt x="2636" y="3601"/>
                    </a:cubicBezTo>
                    <a:cubicBezTo>
                      <a:pt x="3190" y="3833"/>
                      <a:pt x="3766" y="4080"/>
                      <a:pt x="4230" y="4462"/>
                    </a:cubicBezTo>
                    <a:cubicBezTo>
                      <a:pt x="5211" y="5270"/>
                      <a:pt x="5690" y="6708"/>
                      <a:pt x="5480" y="8205"/>
                    </a:cubicBezTo>
                    <a:lnTo>
                      <a:pt x="5465" y="8287"/>
                    </a:lnTo>
                    <a:lnTo>
                      <a:pt x="6109" y="8197"/>
                    </a:lnTo>
                    <a:lnTo>
                      <a:pt x="6117" y="8152"/>
                    </a:lnTo>
                    <a:cubicBezTo>
                      <a:pt x="6401" y="6760"/>
                      <a:pt x="6094" y="5368"/>
                      <a:pt x="5278" y="4424"/>
                    </a:cubicBezTo>
                    <a:cubicBezTo>
                      <a:pt x="4799" y="3863"/>
                      <a:pt x="4163" y="3466"/>
                      <a:pt x="3541" y="3114"/>
                    </a:cubicBezTo>
                    <a:lnTo>
                      <a:pt x="3377" y="3017"/>
                    </a:lnTo>
                    <a:cubicBezTo>
                      <a:pt x="2815" y="2688"/>
                      <a:pt x="2239" y="2358"/>
                      <a:pt x="1760" y="1909"/>
                    </a:cubicBezTo>
                    <a:cubicBezTo>
                      <a:pt x="1423" y="1595"/>
                      <a:pt x="854" y="929"/>
                      <a:pt x="839" y="68"/>
                    </a:cubicBezTo>
                    <a:lnTo>
                      <a:pt x="832"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01" name="Google Shape;2301;p30"/>
              <p:cNvSpPr/>
              <p:nvPr/>
            </p:nvSpPr>
            <p:spPr>
              <a:xfrm>
                <a:off x="1492044" y="1885129"/>
                <a:ext cx="519187" cy="768210"/>
              </a:xfrm>
              <a:custGeom>
                <a:avLst/>
                <a:gdLst/>
                <a:ahLst/>
                <a:cxnLst/>
                <a:rect l="l" t="t" r="r" b="b"/>
                <a:pathLst>
                  <a:path w="2748" h="4066" extrusionOk="0">
                    <a:moveTo>
                      <a:pt x="368" y="1"/>
                    </a:moveTo>
                    <a:cubicBezTo>
                      <a:pt x="240" y="61"/>
                      <a:pt x="121" y="113"/>
                      <a:pt x="1" y="180"/>
                    </a:cubicBezTo>
                    <a:cubicBezTo>
                      <a:pt x="719" y="532"/>
                      <a:pt x="1348" y="1064"/>
                      <a:pt x="1737" y="1670"/>
                    </a:cubicBezTo>
                    <a:cubicBezTo>
                      <a:pt x="2142" y="2306"/>
                      <a:pt x="2291" y="3317"/>
                      <a:pt x="2374" y="4065"/>
                    </a:cubicBezTo>
                    <a:cubicBezTo>
                      <a:pt x="2748" y="3025"/>
                      <a:pt x="2104" y="1550"/>
                      <a:pt x="1303" y="764"/>
                    </a:cubicBezTo>
                    <a:cubicBezTo>
                      <a:pt x="1011" y="487"/>
                      <a:pt x="697" y="233"/>
                      <a:pt x="368"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02" name="Google Shape;2302;p30"/>
              <p:cNvSpPr/>
              <p:nvPr/>
            </p:nvSpPr>
            <p:spPr>
              <a:xfrm>
                <a:off x="834366" y="1241609"/>
                <a:ext cx="1182529" cy="1539065"/>
              </a:xfrm>
              <a:custGeom>
                <a:avLst/>
                <a:gdLst/>
                <a:ahLst/>
                <a:cxnLst/>
                <a:rect l="l" t="t" r="r" b="b"/>
                <a:pathLst>
                  <a:path w="6259" h="8146" extrusionOk="0">
                    <a:moveTo>
                      <a:pt x="5548" y="1"/>
                    </a:moveTo>
                    <a:cubicBezTo>
                      <a:pt x="5533" y="727"/>
                      <a:pt x="5129" y="1393"/>
                      <a:pt x="4605" y="1887"/>
                    </a:cubicBezTo>
                    <a:cubicBezTo>
                      <a:pt x="4081" y="2381"/>
                      <a:pt x="3437" y="2733"/>
                      <a:pt x="2808" y="3100"/>
                    </a:cubicBezTo>
                    <a:cubicBezTo>
                      <a:pt x="2187" y="3459"/>
                      <a:pt x="1558" y="3848"/>
                      <a:pt x="1086" y="4395"/>
                    </a:cubicBezTo>
                    <a:cubicBezTo>
                      <a:pt x="240" y="5383"/>
                      <a:pt x="1" y="6798"/>
                      <a:pt x="270" y="8070"/>
                    </a:cubicBezTo>
                    <a:lnTo>
                      <a:pt x="787" y="8145"/>
                    </a:lnTo>
                    <a:cubicBezTo>
                      <a:pt x="592" y="6768"/>
                      <a:pt x="982" y="5233"/>
                      <a:pt x="2052" y="4350"/>
                    </a:cubicBezTo>
                    <a:cubicBezTo>
                      <a:pt x="2651" y="3856"/>
                      <a:pt x="3399" y="3601"/>
                      <a:pt x="4103" y="3280"/>
                    </a:cubicBezTo>
                    <a:cubicBezTo>
                      <a:pt x="4747" y="2988"/>
                      <a:pt x="5391" y="2621"/>
                      <a:pt x="5780" y="2037"/>
                    </a:cubicBezTo>
                    <a:cubicBezTo>
                      <a:pt x="6162" y="1468"/>
                      <a:pt x="6259" y="749"/>
                      <a:pt x="6251" y="68"/>
                    </a:cubicBezTo>
                    <a:lnTo>
                      <a:pt x="554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03" name="Google Shape;2303;p30"/>
              <p:cNvSpPr/>
              <p:nvPr/>
            </p:nvSpPr>
            <p:spPr>
              <a:xfrm>
                <a:off x="818873" y="1228951"/>
                <a:ext cx="1210868" cy="1565893"/>
              </a:xfrm>
              <a:custGeom>
                <a:avLst/>
                <a:gdLst/>
                <a:ahLst/>
                <a:cxnLst/>
                <a:rect l="l" t="t" r="r" b="b"/>
                <a:pathLst>
                  <a:path w="6409" h="8288" extrusionOk="0">
                    <a:moveTo>
                      <a:pt x="5690" y="135"/>
                    </a:moveTo>
                    <a:lnTo>
                      <a:pt x="6266" y="195"/>
                    </a:lnTo>
                    <a:cubicBezTo>
                      <a:pt x="6274" y="981"/>
                      <a:pt x="6124" y="1595"/>
                      <a:pt x="5809" y="2066"/>
                    </a:cubicBezTo>
                    <a:cubicBezTo>
                      <a:pt x="5405" y="2673"/>
                      <a:pt x="4717" y="3040"/>
                      <a:pt x="4163" y="3294"/>
                    </a:cubicBezTo>
                    <a:cubicBezTo>
                      <a:pt x="4013" y="3354"/>
                      <a:pt x="3871" y="3421"/>
                      <a:pt x="3721" y="3481"/>
                    </a:cubicBezTo>
                    <a:cubicBezTo>
                      <a:pt x="3160" y="3728"/>
                      <a:pt x="2576" y="3975"/>
                      <a:pt x="2097" y="4372"/>
                    </a:cubicBezTo>
                    <a:cubicBezTo>
                      <a:pt x="1101" y="5188"/>
                      <a:pt x="607" y="6633"/>
                      <a:pt x="794" y="8137"/>
                    </a:cubicBezTo>
                    <a:lnTo>
                      <a:pt x="405" y="8085"/>
                    </a:lnTo>
                    <a:lnTo>
                      <a:pt x="397" y="8085"/>
                    </a:lnTo>
                    <a:cubicBezTo>
                      <a:pt x="135" y="6745"/>
                      <a:pt x="442" y="5405"/>
                      <a:pt x="1221" y="4499"/>
                    </a:cubicBezTo>
                    <a:cubicBezTo>
                      <a:pt x="1685" y="3960"/>
                      <a:pt x="2314" y="3571"/>
                      <a:pt x="2927" y="3219"/>
                    </a:cubicBezTo>
                    <a:lnTo>
                      <a:pt x="3092" y="3122"/>
                    </a:lnTo>
                    <a:cubicBezTo>
                      <a:pt x="3661" y="2793"/>
                      <a:pt x="4245" y="2456"/>
                      <a:pt x="4724" y="1999"/>
                    </a:cubicBezTo>
                    <a:cubicBezTo>
                      <a:pt x="5315" y="1445"/>
                      <a:pt x="5660" y="786"/>
                      <a:pt x="5690" y="135"/>
                    </a:cubicBezTo>
                    <a:close/>
                    <a:moveTo>
                      <a:pt x="5570" y="0"/>
                    </a:moveTo>
                    <a:lnTo>
                      <a:pt x="5570" y="68"/>
                    </a:lnTo>
                    <a:cubicBezTo>
                      <a:pt x="5555" y="929"/>
                      <a:pt x="4979" y="1595"/>
                      <a:pt x="4642" y="1909"/>
                    </a:cubicBezTo>
                    <a:cubicBezTo>
                      <a:pt x="4170" y="2358"/>
                      <a:pt x="3594" y="2688"/>
                      <a:pt x="3032" y="3017"/>
                    </a:cubicBezTo>
                    <a:lnTo>
                      <a:pt x="2860" y="3114"/>
                    </a:lnTo>
                    <a:cubicBezTo>
                      <a:pt x="2246" y="3466"/>
                      <a:pt x="1603" y="3863"/>
                      <a:pt x="1123" y="4424"/>
                    </a:cubicBezTo>
                    <a:cubicBezTo>
                      <a:pt x="315" y="5368"/>
                      <a:pt x="1" y="6760"/>
                      <a:pt x="285" y="8152"/>
                    </a:cubicBezTo>
                    <a:lnTo>
                      <a:pt x="300" y="8197"/>
                    </a:lnTo>
                    <a:lnTo>
                      <a:pt x="944" y="8287"/>
                    </a:lnTo>
                    <a:lnTo>
                      <a:pt x="929" y="8205"/>
                    </a:lnTo>
                    <a:cubicBezTo>
                      <a:pt x="719" y="6708"/>
                      <a:pt x="1198" y="5270"/>
                      <a:pt x="2179" y="4462"/>
                    </a:cubicBezTo>
                    <a:cubicBezTo>
                      <a:pt x="2643" y="4080"/>
                      <a:pt x="3212" y="3833"/>
                      <a:pt x="3766" y="3601"/>
                    </a:cubicBezTo>
                    <a:cubicBezTo>
                      <a:pt x="3916" y="3534"/>
                      <a:pt x="4065" y="3474"/>
                      <a:pt x="4215" y="3406"/>
                    </a:cubicBezTo>
                    <a:cubicBezTo>
                      <a:pt x="4784" y="3144"/>
                      <a:pt x="5495" y="2770"/>
                      <a:pt x="5914" y="2134"/>
                    </a:cubicBezTo>
                    <a:cubicBezTo>
                      <a:pt x="6251" y="1632"/>
                      <a:pt x="6408" y="981"/>
                      <a:pt x="6393" y="135"/>
                    </a:cubicBezTo>
                    <a:lnTo>
                      <a:pt x="6393" y="83"/>
                    </a:lnTo>
                    <a:lnTo>
                      <a:pt x="5570"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04" name="Google Shape;2304;p30"/>
              <p:cNvSpPr/>
              <p:nvPr/>
            </p:nvSpPr>
            <p:spPr>
              <a:xfrm>
                <a:off x="964541" y="1336456"/>
                <a:ext cx="935027" cy="70851"/>
              </a:xfrm>
              <a:custGeom>
                <a:avLst/>
                <a:gdLst/>
                <a:ahLst/>
                <a:cxnLst/>
                <a:rect l="l" t="t" r="r" b="b"/>
                <a:pathLst>
                  <a:path w="4949" h="375" extrusionOk="0">
                    <a:moveTo>
                      <a:pt x="188" y="0"/>
                    </a:moveTo>
                    <a:cubicBezTo>
                      <a:pt x="90" y="0"/>
                      <a:pt x="1" y="83"/>
                      <a:pt x="1" y="187"/>
                    </a:cubicBezTo>
                    <a:cubicBezTo>
                      <a:pt x="1" y="292"/>
                      <a:pt x="90" y="375"/>
                      <a:pt x="188" y="375"/>
                    </a:cubicBezTo>
                    <a:lnTo>
                      <a:pt x="4761" y="375"/>
                    </a:lnTo>
                    <a:cubicBezTo>
                      <a:pt x="4866" y="375"/>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05" name="Google Shape;2305;p30"/>
              <p:cNvSpPr/>
              <p:nvPr/>
            </p:nvSpPr>
            <p:spPr>
              <a:xfrm>
                <a:off x="937712" y="1323608"/>
                <a:ext cx="990195" cy="95034"/>
              </a:xfrm>
              <a:custGeom>
                <a:avLst/>
                <a:gdLst/>
                <a:ahLst/>
                <a:cxnLst/>
                <a:rect l="l" t="t" r="r" b="b"/>
                <a:pathLst>
                  <a:path w="5241" h="503" extrusionOk="0">
                    <a:moveTo>
                      <a:pt x="4903" y="128"/>
                    </a:moveTo>
                    <a:cubicBezTo>
                      <a:pt x="5076" y="128"/>
                      <a:pt x="5076" y="383"/>
                      <a:pt x="4903" y="383"/>
                    </a:cubicBezTo>
                    <a:lnTo>
                      <a:pt x="330" y="383"/>
                    </a:lnTo>
                    <a:cubicBezTo>
                      <a:pt x="165" y="383"/>
                      <a:pt x="165" y="128"/>
                      <a:pt x="330" y="128"/>
                    </a:cubicBezTo>
                    <a:close/>
                    <a:moveTo>
                      <a:pt x="330" y="1"/>
                    </a:moveTo>
                    <a:cubicBezTo>
                      <a:pt x="0" y="1"/>
                      <a:pt x="0" y="503"/>
                      <a:pt x="330" y="503"/>
                    </a:cubicBezTo>
                    <a:lnTo>
                      <a:pt x="4903" y="503"/>
                    </a:lnTo>
                    <a:cubicBezTo>
                      <a:pt x="5240" y="503"/>
                      <a:pt x="5240" y="1"/>
                      <a:pt x="4903"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06" name="Google Shape;2306;p30"/>
              <p:cNvSpPr/>
              <p:nvPr/>
            </p:nvSpPr>
            <p:spPr>
              <a:xfrm>
                <a:off x="1065054" y="1525960"/>
                <a:ext cx="734192" cy="72362"/>
              </a:xfrm>
              <a:custGeom>
                <a:avLst/>
                <a:gdLst/>
                <a:ahLst/>
                <a:cxnLst/>
                <a:rect l="l" t="t" r="r" b="b"/>
                <a:pathLst>
                  <a:path w="3886" h="383" extrusionOk="0">
                    <a:moveTo>
                      <a:pt x="187" y="0"/>
                    </a:moveTo>
                    <a:cubicBezTo>
                      <a:pt x="82" y="0"/>
                      <a:pt x="0" y="90"/>
                      <a:pt x="0" y="188"/>
                    </a:cubicBezTo>
                    <a:lnTo>
                      <a:pt x="0" y="195"/>
                    </a:lnTo>
                    <a:cubicBezTo>
                      <a:pt x="0" y="300"/>
                      <a:pt x="82" y="382"/>
                      <a:pt x="187" y="382"/>
                    </a:cubicBezTo>
                    <a:lnTo>
                      <a:pt x="3698" y="382"/>
                    </a:lnTo>
                    <a:cubicBezTo>
                      <a:pt x="3803" y="382"/>
                      <a:pt x="3885" y="300"/>
                      <a:pt x="3885" y="195"/>
                    </a:cubicBezTo>
                    <a:lnTo>
                      <a:pt x="3885" y="188"/>
                    </a:lnTo>
                    <a:cubicBezTo>
                      <a:pt x="3885" y="90"/>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07" name="Google Shape;2307;p30"/>
              <p:cNvSpPr/>
              <p:nvPr/>
            </p:nvSpPr>
            <p:spPr>
              <a:xfrm>
                <a:off x="1038036" y="1514623"/>
                <a:ext cx="789360" cy="95034"/>
              </a:xfrm>
              <a:custGeom>
                <a:avLst/>
                <a:gdLst/>
                <a:ahLst/>
                <a:cxnLst/>
                <a:rect l="l" t="t" r="r" b="b"/>
                <a:pathLst>
                  <a:path w="4178" h="503" extrusionOk="0">
                    <a:moveTo>
                      <a:pt x="3841" y="128"/>
                    </a:moveTo>
                    <a:cubicBezTo>
                      <a:pt x="4013" y="128"/>
                      <a:pt x="4013" y="375"/>
                      <a:pt x="3841" y="375"/>
                    </a:cubicBezTo>
                    <a:lnTo>
                      <a:pt x="330" y="375"/>
                    </a:lnTo>
                    <a:cubicBezTo>
                      <a:pt x="166" y="375"/>
                      <a:pt x="166" y="128"/>
                      <a:pt x="330" y="128"/>
                    </a:cubicBezTo>
                    <a:close/>
                    <a:moveTo>
                      <a:pt x="330" y="1"/>
                    </a:moveTo>
                    <a:cubicBezTo>
                      <a:pt x="1" y="1"/>
                      <a:pt x="1" y="502"/>
                      <a:pt x="330" y="502"/>
                    </a:cubicBezTo>
                    <a:lnTo>
                      <a:pt x="3841" y="502"/>
                    </a:lnTo>
                    <a:cubicBezTo>
                      <a:pt x="4178" y="502"/>
                      <a:pt x="4178" y="1"/>
                      <a:pt x="384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08" name="Google Shape;2308;p30"/>
              <p:cNvSpPr/>
              <p:nvPr/>
            </p:nvSpPr>
            <p:spPr>
              <a:xfrm>
                <a:off x="1065054" y="2101651"/>
                <a:ext cx="734192" cy="72173"/>
              </a:xfrm>
              <a:custGeom>
                <a:avLst/>
                <a:gdLst/>
                <a:ahLst/>
                <a:cxnLst/>
                <a:rect l="l" t="t" r="r" b="b"/>
                <a:pathLst>
                  <a:path w="3886" h="382" extrusionOk="0">
                    <a:moveTo>
                      <a:pt x="187" y="0"/>
                    </a:moveTo>
                    <a:cubicBezTo>
                      <a:pt x="82" y="0"/>
                      <a:pt x="0" y="82"/>
                      <a:pt x="0" y="187"/>
                    </a:cubicBezTo>
                    <a:lnTo>
                      <a:pt x="0" y="195"/>
                    </a:lnTo>
                    <a:cubicBezTo>
                      <a:pt x="0" y="292"/>
                      <a:pt x="82" y="382"/>
                      <a:pt x="187" y="382"/>
                    </a:cubicBezTo>
                    <a:lnTo>
                      <a:pt x="3698" y="382"/>
                    </a:lnTo>
                    <a:cubicBezTo>
                      <a:pt x="3803" y="382"/>
                      <a:pt x="3885" y="292"/>
                      <a:pt x="3885" y="195"/>
                    </a:cubicBezTo>
                    <a:lnTo>
                      <a:pt x="3885" y="187"/>
                    </a:lnTo>
                    <a:cubicBezTo>
                      <a:pt x="3885" y="82"/>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09" name="Google Shape;2309;p30"/>
              <p:cNvSpPr/>
              <p:nvPr/>
            </p:nvSpPr>
            <p:spPr>
              <a:xfrm>
                <a:off x="1038036" y="2090314"/>
                <a:ext cx="788037" cy="94845"/>
              </a:xfrm>
              <a:custGeom>
                <a:avLst/>
                <a:gdLst/>
                <a:ahLst/>
                <a:cxnLst/>
                <a:rect l="l" t="t" r="r" b="b"/>
                <a:pathLst>
                  <a:path w="4171" h="502" extrusionOk="0">
                    <a:moveTo>
                      <a:pt x="3841" y="127"/>
                    </a:moveTo>
                    <a:cubicBezTo>
                      <a:pt x="4013" y="127"/>
                      <a:pt x="4013" y="374"/>
                      <a:pt x="3841" y="374"/>
                    </a:cubicBezTo>
                    <a:lnTo>
                      <a:pt x="330" y="374"/>
                    </a:lnTo>
                    <a:cubicBezTo>
                      <a:pt x="166" y="374"/>
                      <a:pt x="166" y="127"/>
                      <a:pt x="330" y="127"/>
                    </a:cubicBezTo>
                    <a:close/>
                    <a:moveTo>
                      <a:pt x="330" y="0"/>
                    </a:moveTo>
                    <a:cubicBezTo>
                      <a:pt x="1" y="8"/>
                      <a:pt x="1" y="494"/>
                      <a:pt x="330" y="502"/>
                    </a:cubicBezTo>
                    <a:lnTo>
                      <a:pt x="3841" y="502"/>
                    </a:lnTo>
                    <a:cubicBezTo>
                      <a:pt x="4170" y="494"/>
                      <a:pt x="4170" y="8"/>
                      <a:pt x="3841"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10" name="Google Shape;2310;p30"/>
              <p:cNvSpPr/>
              <p:nvPr/>
            </p:nvSpPr>
            <p:spPr>
              <a:xfrm>
                <a:off x="964541" y="2337822"/>
                <a:ext cx="935027" cy="70851"/>
              </a:xfrm>
              <a:custGeom>
                <a:avLst/>
                <a:gdLst/>
                <a:ahLst/>
                <a:cxnLst/>
                <a:rect l="l" t="t" r="r" b="b"/>
                <a:pathLst>
                  <a:path w="4949" h="375" extrusionOk="0">
                    <a:moveTo>
                      <a:pt x="188" y="0"/>
                    </a:moveTo>
                    <a:cubicBezTo>
                      <a:pt x="90" y="0"/>
                      <a:pt x="1" y="83"/>
                      <a:pt x="1" y="187"/>
                    </a:cubicBezTo>
                    <a:cubicBezTo>
                      <a:pt x="1" y="292"/>
                      <a:pt x="90" y="374"/>
                      <a:pt x="188" y="374"/>
                    </a:cubicBezTo>
                    <a:lnTo>
                      <a:pt x="4761" y="374"/>
                    </a:lnTo>
                    <a:cubicBezTo>
                      <a:pt x="4866" y="374"/>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11" name="Google Shape;2311;p30"/>
              <p:cNvSpPr/>
              <p:nvPr/>
            </p:nvSpPr>
            <p:spPr>
              <a:xfrm>
                <a:off x="937712" y="2326486"/>
                <a:ext cx="990195" cy="94845"/>
              </a:xfrm>
              <a:custGeom>
                <a:avLst/>
                <a:gdLst/>
                <a:ahLst/>
                <a:cxnLst/>
                <a:rect l="l" t="t" r="r" b="b"/>
                <a:pathLst>
                  <a:path w="5241" h="502" extrusionOk="0">
                    <a:moveTo>
                      <a:pt x="4903" y="120"/>
                    </a:moveTo>
                    <a:cubicBezTo>
                      <a:pt x="5076" y="120"/>
                      <a:pt x="5076" y="375"/>
                      <a:pt x="4903" y="375"/>
                    </a:cubicBezTo>
                    <a:lnTo>
                      <a:pt x="330" y="375"/>
                    </a:lnTo>
                    <a:cubicBezTo>
                      <a:pt x="165" y="375"/>
                      <a:pt x="165" y="120"/>
                      <a:pt x="330" y="120"/>
                    </a:cubicBezTo>
                    <a:close/>
                    <a:moveTo>
                      <a:pt x="330" y="0"/>
                    </a:moveTo>
                    <a:cubicBezTo>
                      <a:pt x="0" y="0"/>
                      <a:pt x="0" y="502"/>
                      <a:pt x="330" y="502"/>
                    </a:cubicBezTo>
                    <a:lnTo>
                      <a:pt x="4903" y="502"/>
                    </a:lnTo>
                    <a:cubicBezTo>
                      <a:pt x="5240" y="502"/>
                      <a:pt x="5240" y="0"/>
                      <a:pt x="4903"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12" name="Google Shape;2312;p30"/>
              <p:cNvSpPr/>
              <p:nvPr/>
            </p:nvSpPr>
            <p:spPr>
              <a:xfrm>
                <a:off x="919386" y="2573993"/>
                <a:ext cx="1025526" cy="70851"/>
              </a:xfrm>
              <a:custGeom>
                <a:avLst/>
                <a:gdLst/>
                <a:ahLst/>
                <a:cxnLst/>
                <a:rect l="l" t="t" r="r" b="b"/>
                <a:pathLst>
                  <a:path w="5428" h="375" extrusionOk="0">
                    <a:moveTo>
                      <a:pt x="187" y="0"/>
                    </a:moveTo>
                    <a:cubicBezTo>
                      <a:pt x="90" y="0"/>
                      <a:pt x="0" y="83"/>
                      <a:pt x="0" y="187"/>
                    </a:cubicBezTo>
                    <a:cubicBezTo>
                      <a:pt x="0" y="292"/>
                      <a:pt x="90" y="375"/>
                      <a:pt x="187" y="375"/>
                    </a:cubicBezTo>
                    <a:lnTo>
                      <a:pt x="5240" y="375"/>
                    </a:lnTo>
                    <a:cubicBezTo>
                      <a:pt x="5345" y="375"/>
                      <a:pt x="5427" y="292"/>
                      <a:pt x="5427" y="187"/>
                    </a:cubicBezTo>
                    <a:cubicBezTo>
                      <a:pt x="5427" y="83"/>
                      <a:pt x="5345" y="0"/>
                      <a:pt x="524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13" name="Google Shape;2313;p30"/>
              <p:cNvSpPr/>
              <p:nvPr/>
            </p:nvSpPr>
            <p:spPr>
              <a:xfrm>
                <a:off x="893880" y="2562657"/>
                <a:ext cx="1077860" cy="93523"/>
              </a:xfrm>
              <a:custGeom>
                <a:avLst/>
                <a:gdLst/>
                <a:ahLst/>
                <a:cxnLst/>
                <a:rect l="l" t="t" r="r" b="b"/>
                <a:pathLst>
                  <a:path w="5705" h="495" extrusionOk="0">
                    <a:moveTo>
                      <a:pt x="5375" y="120"/>
                    </a:moveTo>
                    <a:cubicBezTo>
                      <a:pt x="5547" y="120"/>
                      <a:pt x="5547" y="375"/>
                      <a:pt x="5375" y="375"/>
                    </a:cubicBezTo>
                    <a:lnTo>
                      <a:pt x="322" y="375"/>
                    </a:lnTo>
                    <a:cubicBezTo>
                      <a:pt x="158" y="375"/>
                      <a:pt x="158" y="120"/>
                      <a:pt x="322" y="120"/>
                    </a:cubicBezTo>
                    <a:close/>
                    <a:moveTo>
                      <a:pt x="322" y="0"/>
                    </a:moveTo>
                    <a:cubicBezTo>
                      <a:pt x="0" y="0"/>
                      <a:pt x="0" y="494"/>
                      <a:pt x="322" y="494"/>
                    </a:cubicBezTo>
                    <a:lnTo>
                      <a:pt x="5375" y="494"/>
                    </a:lnTo>
                    <a:cubicBezTo>
                      <a:pt x="5704" y="494"/>
                      <a:pt x="5704" y="0"/>
                      <a:pt x="5375"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14" name="Google Shape;2314;p30"/>
              <p:cNvSpPr/>
              <p:nvPr/>
            </p:nvSpPr>
            <p:spPr>
              <a:xfrm>
                <a:off x="1366214" y="1442449"/>
                <a:ext cx="598349" cy="523539"/>
              </a:xfrm>
              <a:custGeom>
                <a:avLst/>
                <a:gdLst/>
                <a:ahLst/>
                <a:cxnLst/>
                <a:rect l="l" t="t" r="r" b="b"/>
                <a:pathLst>
                  <a:path w="3167" h="2771" extrusionOk="0">
                    <a:moveTo>
                      <a:pt x="3167" y="1"/>
                    </a:moveTo>
                    <a:cubicBezTo>
                      <a:pt x="2905" y="682"/>
                      <a:pt x="2411" y="1251"/>
                      <a:pt x="1835" y="1693"/>
                    </a:cubicBezTo>
                    <a:cubicBezTo>
                      <a:pt x="1273" y="2127"/>
                      <a:pt x="659" y="2493"/>
                      <a:pt x="1" y="2770"/>
                    </a:cubicBezTo>
                    <a:cubicBezTo>
                      <a:pt x="742" y="2568"/>
                      <a:pt x="1415" y="2306"/>
                      <a:pt x="2029" y="1842"/>
                    </a:cubicBezTo>
                    <a:cubicBezTo>
                      <a:pt x="2621" y="1386"/>
                      <a:pt x="3025" y="734"/>
                      <a:pt x="3167"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15" name="Google Shape;2315;p30"/>
              <p:cNvSpPr/>
              <p:nvPr/>
            </p:nvSpPr>
            <p:spPr>
              <a:xfrm>
                <a:off x="1155553" y="1678054"/>
                <a:ext cx="259026" cy="148314"/>
              </a:xfrm>
              <a:custGeom>
                <a:avLst/>
                <a:gdLst/>
                <a:ahLst/>
                <a:cxnLst/>
                <a:rect l="l" t="t" r="r" b="b"/>
                <a:pathLst>
                  <a:path w="1371" h="785" extrusionOk="0">
                    <a:moveTo>
                      <a:pt x="124" y="1"/>
                    </a:moveTo>
                    <a:cubicBezTo>
                      <a:pt x="80" y="1"/>
                      <a:pt x="36" y="14"/>
                      <a:pt x="0" y="41"/>
                    </a:cubicBezTo>
                    <a:cubicBezTo>
                      <a:pt x="180" y="236"/>
                      <a:pt x="389" y="408"/>
                      <a:pt x="606" y="565"/>
                    </a:cubicBezTo>
                    <a:cubicBezTo>
                      <a:pt x="719" y="655"/>
                      <a:pt x="846" y="722"/>
                      <a:pt x="981" y="767"/>
                    </a:cubicBezTo>
                    <a:cubicBezTo>
                      <a:pt x="1018" y="779"/>
                      <a:pt x="1056" y="785"/>
                      <a:pt x="1093" y="785"/>
                    </a:cubicBezTo>
                    <a:cubicBezTo>
                      <a:pt x="1198" y="785"/>
                      <a:pt x="1298" y="740"/>
                      <a:pt x="1370" y="663"/>
                    </a:cubicBezTo>
                    <a:cubicBezTo>
                      <a:pt x="1026" y="520"/>
                      <a:pt x="704" y="348"/>
                      <a:pt x="397" y="131"/>
                    </a:cubicBezTo>
                    <a:cubicBezTo>
                      <a:pt x="344" y="86"/>
                      <a:pt x="277" y="49"/>
                      <a:pt x="210" y="19"/>
                    </a:cubicBezTo>
                    <a:cubicBezTo>
                      <a:pt x="183" y="7"/>
                      <a:pt x="153" y="1"/>
                      <a:pt x="124"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grpSp>
        <p:nvGrpSpPr>
          <p:cNvPr id="2316" name="Google Shape;2316;p30"/>
          <p:cNvGrpSpPr/>
          <p:nvPr/>
        </p:nvGrpSpPr>
        <p:grpSpPr>
          <a:xfrm>
            <a:off x="-1452313" y="3712272"/>
            <a:ext cx="2073354" cy="806584"/>
            <a:chOff x="2570122" y="3915268"/>
            <a:chExt cx="2073354" cy="806584"/>
          </a:xfrm>
        </p:grpSpPr>
        <p:grpSp>
          <p:nvGrpSpPr>
            <p:cNvPr id="2317" name="Google Shape;2317;p30"/>
            <p:cNvGrpSpPr/>
            <p:nvPr/>
          </p:nvGrpSpPr>
          <p:grpSpPr>
            <a:xfrm rot="-5400000" flipH="1">
              <a:off x="3731660" y="3810036"/>
              <a:ext cx="806584" cy="1017048"/>
              <a:chOff x="7067011" y="1228951"/>
              <a:chExt cx="1241854" cy="1565893"/>
            </a:xfrm>
          </p:grpSpPr>
          <p:sp>
            <p:nvSpPr>
              <p:cNvPr id="2318" name="Google Shape;2318;p30"/>
              <p:cNvSpPr/>
              <p:nvPr/>
            </p:nvSpPr>
            <p:spPr>
              <a:xfrm>
                <a:off x="7112355" y="1241609"/>
                <a:ext cx="1181017" cy="1539065"/>
              </a:xfrm>
              <a:custGeom>
                <a:avLst/>
                <a:gdLst/>
                <a:ahLst/>
                <a:cxnLst/>
                <a:rect l="l" t="t" r="r" b="b"/>
                <a:pathLst>
                  <a:path w="6251" h="8146" extrusionOk="0">
                    <a:moveTo>
                      <a:pt x="704" y="1"/>
                    </a:moveTo>
                    <a:lnTo>
                      <a:pt x="8" y="68"/>
                    </a:lnTo>
                    <a:cubicBezTo>
                      <a:pt x="0" y="749"/>
                      <a:pt x="97" y="1468"/>
                      <a:pt x="472" y="2037"/>
                    </a:cubicBezTo>
                    <a:cubicBezTo>
                      <a:pt x="868" y="2621"/>
                      <a:pt x="1505" y="2988"/>
                      <a:pt x="2148" y="3280"/>
                    </a:cubicBezTo>
                    <a:cubicBezTo>
                      <a:pt x="2852" y="3601"/>
                      <a:pt x="3601" y="3856"/>
                      <a:pt x="4200" y="4350"/>
                    </a:cubicBezTo>
                    <a:cubicBezTo>
                      <a:pt x="5278" y="5233"/>
                      <a:pt x="5667" y="6768"/>
                      <a:pt x="5472" y="8145"/>
                    </a:cubicBezTo>
                    <a:lnTo>
                      <a:pt x="5989" y="8070"/>
                    </a:lnTo>
                    <a:cubicBezTo>
                      <a:pt x="6251" y="6798"/>
                      <a:pt x="6019" y="5383"/>
                      <a:pt x="5165" y="4395"/>
                    </a:cubicBezTo>
                    <a:cubicBezTo>
                      <a:pt x="4694" y="3848"/>
                      <a:pt x="4072" y="3459"/>
                      <a:pt x="3444" y="3100"/>
                    </a:cubicBezTo>
                    <a:cubicBezTo>
                      <a:pt x="2822" y="2733"/>
                      <a:pt x="2178" y="2381"/>
                      <a:pt x="1654" y="1887"/>
                    </a:cubicBezTo>
                    <a:cubicBezTo>
                      <a:pt x="1123" y="1393"/>
                      <a:pt x="719" y="727"/>
                      <a:pt x="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19" name="Google Shape;2319;p30"/>
              <p:cNvSpPr/>
              <p:nvPr/>
            </p:nvSpPr>
            <p:spPr>
              <a:xfrm>
                <a:off x="7099507" y="1228951"/>
                <a:ext cx="1209357" cy="1565893"/>
              </a:xfrm>
              <a:custGeom>
                <a:avLst/>
                <a:gdLst/>
                <a:ahLst/>
                <a:cxnLst/>
                <a:rect l="l" t="t" r="r" b="b"/>
                <a:pathLst>
                  <a:path w="6401" h="8288" extrusionOk="0">
                    <a:moveTo>
                      <a:pt x="712" y="135"/>
                    </a:moveTo>
                    <a:cubicBezTo>
                      <a:pt x="749" y="786"/>
                      <a:pt x="1086" y="1445"/>
                      <a:pt x="1678" y="1999"/>
                    </a:cubicBezTo>
                    <a:cubicBezTo>
                      <a:pt x="2164" y="2456"/>
                      <a:pt x="2748" y="2793"/>
                      <a:pt x="3309" y="3122"/>
                    </a:cubicBezTo>
                    <a:lnTo>
                      <a:pt x="3482" y="3219"/>
                    </a:lnTo>
                    <a:cubicBezTo>
                      <a:pt x="4088" y="3571"/>
                      <a:pt x="4724" y="3960"/>
                      <a:pt x="5188" y="4499"/>
                    </a:cubicBezTo>
                    <a:cubicBezTo>
                      <a:pt x="5967" y="5405"/>
                      <a:pt x="6266" y="6745"/>
                      <a:pt x="6004" y="8085"/>
                    </a:cubicBezTo>
                    <a:lnTo>
                      <a:pt x="5608" y="8137"/>
                    </a:lnTo>
                    <a:cubicBezTo>
                      <a:pt x="5802" y="6633"/>
                      <a:pt x="5308" y="5188"/>
                      <a:pt x="4305" y="4372"/>
                    </a:cubicBezTo>
                    <a:cubicBezTo>
                      <a:pt x="3826" y="3975"/>
                      <a:pt x="3250" y="3728"/>
                      <a:pt x="2688" y="3481"/>
                    </a:cubicBezTo>
                    <a:cubicBezTo>
                      <a:pt x="2538" y="3421"/>
                      <a:pt x="2389" y="3354"/>
                      <a:pt x="2246" y="3294"/>
                    </a:cubicBezTo>
                    <a:cubicBezTo>
                      <a:pt x="1685" y="3040"/>
                      <a:pt x="996" y="2673"/>
                      <a:pt x="592" y="2066"/>
                    </a:cubicBezTo>
                    <a:cubicBezTo>
                      <a:pt x="285" y="1595"/>
                      <a:pt x="135" y="981"/>
                      <a:pt x="135" y="195"/>
                    </a:cubicBezTo>
                    <a:lnTo>
                      <a:pt x="712" y="135"/>
                    </a:lnTo>
                    <a:close/>
                    <a:moveTo>
                      <a:pt x="832" y="0"/>
                    </a:moveTo>
                    <a:lnTo>
                      <a:pt x="16" y="83"/>
                    </a:lnTo>
                    <a:lnTo>
                      <a:pt x="16" y="135"/>
                    </a:lnTo>
                    <a:cubicBezTo>
                      <a:pt x="1" y="981"/>
                      <a:pt x="158" y="1632"/>
                      <a:pt x="495" y="2134"/>
                    </a:cubicBezTo>
                    <a:cubicBezTo>
                      <a:pt x="914" y="2770"/>
                      <a:pt x="1625" y="3144"/>
                      <a:pt x="2194" y="3406"/>
                    </a:cubicBezTo>
                    <a:cubicBezTo>
                      <a:pt x="2336" y="3474"/>
                      <a:pt x="2486" y="3534"/>
                      <a:pt x="2636" y="3601"/>
                    </a:cubicBezTo>
                    <a:cubicBezTo>
                      <a:pt x="3190" y="3833"/>
                      <a:pt x="3766" y="4080"/>
                      <a:pt x="4230" y="4462"/>
                    </a:cubicBezTo>
                    <a:cubicBezTo>
                      <a:pt x="5211" y="5270"/>
                      <a:pt x="5690" y="6708"/>
                      <a:pt x="5480" y="8205"/>
                    </a:cubicBezTo>
                    <a:lnTo>
                      <a:pt x="5465" y="8287"/>
                    </a:lnTo>
                    <a:lnTo>
                      <a:pt x="6109" y="8197"/>
                    </a:lnTo>
                    <a:lnTo>
                      <a:pt x="6117" y="8152"/>
                    </a:lnTo>
                    <a:cubicBezTo>
                      <a:pt x="6401" y="6760"/>
                      <a:pt x="6094" y="5368"/>
                      <a:pt x="5278" y="4424"/>
                    </a:cubicBezTo>
                    <a:cubicBezTo>
                      <a:pt x="4799" y="3863"/>
                      <a:pt x="4163" y="3466"/>
                      <a:pt x="3541" y="3114"/>
                    </a:cubicBezTo>
                    <a:lnTo>
                      <a:pt x="3377" y="3017"/>
                    </a:lnTo>
                    <a:cubicBezTo>
                      <a:pt x="2815" y="2688"/>
                      <a:pt x="2239" y="2358"/>
                      <a:pt x="1760" y="1909"/>
                    </a:cubicBezTo>
                    <a:cubicBezTo>
                      <a:pt x="1423" y="1595"/>
                      <a:pt x="854" y="929"/>
                      <a:pt x="839" y="68"/>
                    </a:cubicBezTo>
                    <a:lnTo>
                      <a:pt x="832"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20" name="Google Shape;2320;p30"/>
              <p:cNvSpPr/>
              <p:nvPr/>
            </p:nvSpPr>
            <p:spPr>
              <a:xfrm>
                <a:off x="7740182" y="1885129"/>
                <a:ext cx="519187" cy="768210"/>
              </a:xfrm>
              <a:custGeom>
                <a:avLst/>
                <a:gdLst/>
                <a:ahLst/>
                <a:cxnLst/>
                <a:rect l="l" t="t" r="r" b="b"/>
                <a:pathLst>
                  <a:path w="2748" h="4066" extrusionOk="0">
                    <a:moveTo>
                      <a:pt x="368" y="1"/>
                    </a:moveTo>
                    <a:cubicBezTo>
                      <a:pt x="240" y="61"/>
                      <a:pt x="121" y="113"/>
                      <a:pt x="1" y="180"/>
                    </a:cubicBezTo>
                    <a:cubicBezTo>
                      <a:pt x="719" y="532"/>
                      <a:pt x="1348" y="1064"/>
                      <a:pt x="1737" y="1670"/>
                    </a:cubicBezTo>
                    <a:cubicBezTo>
                      <a:pt x="2142" y="2306"/>
                      <a:pt x="2291" y="3317"/>
                      <a:pt x="2374" y="4065"/>
                    </a:cubicBezTo>
                    <a:cubicBezTo>
                      <a:pt x="2748" y="3025"/>
                      <a:pt x="2104" y="1550"/>
                      <a:pt x="1303" y="764"/>
                    </a:cubicBezTo>
                    <a:cubicBezTo>
                      <a:pt x="1011" y="487"/>
                      <a:pt x="697" y="233"/>
                      <a:pt x="368"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21" name="Google Shape;2321;p30"/>
              <p:cNvSpPr/>
              <p:nvPr/>
            </p:nvSpPr>
            <p:spPr>
              <a:xfrm>
                <a:off x="7082503" y="1241609"/>
                <a:ext cx="1182529" cy="1539065"/>
              </a:xfrm>
              <a:custGeom>
                <a:avLst/>
                <a:gdLst/>
                <a:ahLst/>
                <a:cxnLst/>
                <a:rect l="l" t="t" r="r" b="b"/>
                <a:pathLst>
                  <a:path w="6259" h="8146" extrusionOk="0">
                    <a:moveTo>
                      <a:pt x="5548" y="1"/>
                    </a:moveTo>
                    <a:cubicBezTo>
                      <a:pt x="5533" y="727"/>
                      <a:pt x="5129" y="1393"/>
                      <a:pt x="4605" y="1887"/>
                    </a:cubicBezTo>
                    <a:cubicBezTo>
                      <a:pt x="4081" y="2381"/>
                      <a:pt x="3437" y="2733"/>
                      <a:pt x="2808" y="3100"/>
                    </a:cubicBezTo>
                    <a:cubicBezTo>
                      <a:pt x="2187" y="3459"/>
                      <a:pt x="1558" y="3848"/>
                      <a:pt x="1086" y="4395"/>
                    </a:cubicBezTo>
                    <a:cubicBezTo>
                      <a:pt x="240" y="5383"/>
                      <a:pt x="1" y="6798"/>
                      <a:pt x="270" y="8070"/>
                    </a:cubicBezTo>
                    <a:lnTo>
                      <a:pt x="787" y="8145"/>
                    </a:lnTo>
                    <a:cubicBezTo>
                      <a:pt x="592" y="6768"/>
                      <a:pt x="982" y="5233"/>
                      <a:pt x="2052" y="4350"/>
                    </a:cubicBezTo>
                    <a:cubicBezTo>
                      <a:pt x="2651" y="3856"/>
                      <a:pt x="3399" y="3601"/>
                      <a:pt x="4103" y="3280"/>
                    </a:cubicBezTo>
                    <a:cubicBezTo>
                      <a:pt x="4747" y="2988"/>
                      <a:pt x="5391" y="2621"/>
                      <a:pt x="5780" y="2037"/>
                    </a:cubicBezTo>
                    <a:cubicBezTo>
                      <a:pt x="6162" y="1468"/>
                      <a:pt x="6259" y="749"/>
                      <a:pt x="6251" y="68"/>
                    </a:cubicBezTo>
                    <a:lnTo>
                      <a:pt x="5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22" name="Google Shape;2322;p30"/>
              <p:cNvSpPr/>
              <p:nvPr/>
            </p:nvSpPr>
            <p:spPr>
              <a:xfrm>
                <a:off x="7067011" y="1228951"/>
                <a:ext cx="1210868" cy="1565893"/>
              </a:xfrm>
              <a:custGeom>
                <a:avLst/>
                <a:gdLst/>
                <a:ahLst/>
                <a:cxnLst/>
                <a:rect l="l" t="t" r="r" b="b"/>
                <a:pathLst>
                  <a:path w="6409" h="8288" extrusionOk="0">
                    <a:moveTo>
                      <a:pt x="5690" y="135"/>
                    </a:moveTo>
                    <a:lnTo>
                      <a:pt x="6266" y="195"/>
                    </a:lnTo>
                    <a:cubicBezTo>
                      <a:pt x="6274" y="981"/>
                      <a:pt x="6124" y="1595"/>
                      <a:pt x="5809" y="2066"/>
                    </a:cubicBezTo>
                    <a:cubicBezTo>
                      <a:pt x="5405" y="2673"/>
                      <a:pt x="4717" y="3040"/>
                      <a:pt x="4163" y="3294"/>
                    </a:cubicBezTo>
                    <a:cubicBezTo>
                      <a:pt x="4013" y="3354"/>
                      <a:pt x="3871" y="3421"/>
                      <a:pt x="3721" y="3481"/>
                    </a:cubicBezTo>
                    <a:cubicBezTo>
                      <a:pt x="3160" y="3728"/>
                      <a:pt x="2576" y="3975"/>
                      <a:pt x="2097" y="4372"/>
                    </a:cubicBezTo>
                    <a:cubicBezTo>
                      <a:pt x="1101" y="5188"/>
                      <a:pt x="607" y="6633"/>
                      <a:pt x="794" y="8137"/>
                    </a:cubicBezTo>
                    <a:lnTo>
                      <a:pt x="405" y="8085"/>
                    </a:lnTo>
                    <a:lnTo>
                      <a:pt x="397" y="8085"/>
                    </a:lnTo>
                    <a:cubicBezTo>
                      <a:pt x="135" y="6745"/>
                      <a:pt x="442" y="5405"/>
                      <a:pt x="1221" y="4499"/>
                    </a:cubicBezTo>
                    <a:cubicBezTo>
                      <a:pt x="1685" y="3960"/>
                      <a:pt x="2314" y="3571"/>
                      <a:pt x="2927" y="3219"/>
                    </a:cubicBezTo>
                    <a:lnTo>
                      <a:pt x="3092" y="3122"/>
                    </a:lnTo>
                    <a:cubicBezTo>
                      <a:pt x="3661" y="2793"/>
                      <a:pt x="4245" y="2456"/>
                      <a:pt x="4724" y="1999"/>
                    </a:cubicBezTo>
                    <a:cubicBezTo>
                      <a:pt x="5315" y="1445"/>
                      <a:pt x="5660" y="786"/>
                      <a:pt x="5690" y="135"/>
                    </a:cubicBezTo>
                    <a:close/>
                    <a:moveTo>
                      <a:pt x="5570" y="0"/>
                    </a:moveTo>
                    <a:lnTo>
                      <a:pt x="5570" y="68"/>
                    </a:lnTo>
                    <a:cubicBezTo>
                      <a:pt x="5555" y="929"/>
                      <a:pt x="4979" y="1595"/>
                      <a:pt x="4642" y="1909"/>
                    </a:cubicBezTo>
                    <a:cubicBezTo>
                      <a:pt x="4170" y="2358"/>
                      <a:pt x="3594" y="2688"/>
                      <a:pt x="3032" y="3017"/>
                    </a:cubicBezTo>
                    <a:lnTo>
                      <a:pt x="2860" y="3114"/>
                    </a:lnTo>
                    <a:cubicBezTo>
                      <a:pt x="2246" y="3466"/>
                      <a:pt x="1603" y="3863"/>
                      <a:pt x="1123" y="4424"/>
                    </a:cubicBezTo>
                    <a:cubicBezTo>
                      <a:pt x="315" y="5368"/>
                      <a:pt x="1" y="6760"/>
                      <a:pt x="285" y="8152"/>
                    </a:cubicBezTo>
                    <a:lnTo>
                      <a:pt x="300" y="8197"/>
                    </a:lnTo>
                    <a:lnTo>
                      <a:pt x="944" y="8287"/>
                    </a:lnTo>
                    <a:lnTo>
                      <a:pt x="929" y="8205"/>
                    </a:lnTo>
                    <a:cubicBezTo>
                      <a:pt x="719" y="6708"/>
                      <a:pt x="1198" y="5270"/>
                      <a:pt x="2179" y="4462"/>
                    </a:cubicBezTo>
                    <a:cubicBezTo>
                      <a:pt x="2643" y="4080"/>
                      <a:pt x="3212" y="3833"/>
                      <a:pt x="3766" y="3601"/>
                    </a:cubicBezTo>
                    <a:cubicBezTo>
                      <a:pt x="3916" y="3534"/>
                      <a:pt x="4065" y="3474"/>
                      <a:pt x="4215" y="3406"/>
                    </a:cubicBezTo>
                    <a:cubicBezTo>
                      <a:pt x="4784" y="3144"/>
                      <a:pt x="5495" y="2770"/>
                      <a:pt x="5914" y="2134"/>
                    </a:cubicBezTo>
                    <a:cubicBezTo>
                      <a:pt x="6251" y="1632"/>
                      <a:pt x="6408" y="981"/>
                      <a:pt x="6393" y="135"/>
                    </a:cubicBezTo>
                    <a:lnTo>
                      <a:pt x="6393" y="83"/>
                    </a:lnTo>
                    <a:lnTo>
                      <a:pt x="5570"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23" name="Google Shape;2323;p30"/>
              <p:cNvSpPr/>
              <p:nvPr/>
            </p:nvSpPr>
            <p:spPr>
              <a:xfrm>
                <a:off x="7212679" y="1336456"/>
                <a:ext cx="935027" cy="70851"/>
              </a:xfrm>
              <a:custGeom>
                <a:avLst/>
                <a:gdLst/>
                <a:ahLst/>
                <a:cxnLst/>
                <a:rect l="l" t="t" r="r" b="b"/>
                <a:pathLst>
                  <a:path w="4949" h="375" extrusionOk="0">
                    <a:moveTo>
                      <a:pt x="188" y="0"/>
                    </a:moveTo>
                    <a:cubicBezTo>
                      <a:pt x="90" y="0"/>
                      <a:pt x="1" y="83"/>
                      <a:pt x="1" y="187"/>
                    </a:cubicBezTo>
                    <a:cubicBezTo>
                      <a:pt x="1" y="292"/>
                      <a:pt x="90" y="375"/>
                      <a:pt x="188" y="375"/>
                    </a:cubicBezTo>
                    <a:lnTo>
                      <a:pt x="4761" y="375"/>
                    </a:lnTo>
                    <a:cubicBezTo>
                      <a:pt x="4866" y="375"/>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24" name="Google Shape;2324;p30"/>
              <p:cNvSpPr/>
              <p:nvPr/>
            </p:nvSpPr>
            <p:spPr>
              <a:xfrm>
                <a:off x="7185850" y="1323608"/>
                <a:ext cx="990195" cy="95034"/>
              </a:xfrm>
              <a:custGeom>
                <a:avLst/>
                <a:gdLst/>
                <a:ahLst/>
                <a:cxnLst/>
                <a:rect l="l" t="t" r="r" b="b"/>
                <a:pathLst>
                  <a:path w="5241" h="503" extrusionOk="0">
                    <a:moveTo>
                      <a:pt x="4903" y="128"/>
                    </a:moveTo>
                    <a:cubicBezTo>
                      <a:pt x="5076" y="128"/>
                      <a:pt x="5076" y="383"/>
                      <a:pt x="4903" y="383"/>
                    </a:cubicBezTo>
                    <a:lnTo>
                      <a:pt x="330" y="383"/>
                    </a:lnTo>
                    <a:cubicBezTo>
                      <a:pt x="165" y="383"/>
                      <a:pt x="165" y="128"/>
                      <a:pt x="330" y="128"/>
                    </a:cubicBezTo>
                    <a:close/>
                    <a:moveTo>
                      <a:pt x="330" y="1"/>
                    </a:moveTo>
                    <a:cubicBezTo>
                      <a:pt x="0" y="1"/>
                      <a:pt x="0" y="503"/>
                      <a:pt x="330" y="503"/>
                    </a:cubicBezTo>
                    <a:lnTo>
                      <a:pt x="4903" y="503"/>
                    </a:lnTo>
                    <a:cubicBezTo>
                      <a:pt x="5240" y="503"/>
                      <a:pt x="5240" y="1"/>
                      <a:pt x="4903"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25" name="Google Shape;2325;p30"/>
              <p:cNvSpPr/>
              <p:nvPr/>
            </p:nvSpPr>
            <p:spPr>
              <a:xfrm>
                <a:off x="7313191" y="1525960"/>
                <a:ext cx="734192" cy="72362"/>
              </a:xfrm>
              <a:custGeom>
                <a:avLst/>
                <a:gdLst/>
                <a:ahLst/>
                <a:cxnLst/>
                <a:rect l="l" t="t" r="r" b="b"/>
                <a:pathLst>
                  <a:path w="3886" h="383" extrusionOk="0">
                    <a:moveTo>
                      <a:pt x="187" y="0"/>
                    </a:moveTo>
                    <a:cubicBezTo>
                      <a:pt x="82" y="0"/>
                      <a:pt x="0" y="90"/>
                      <a:pt x="0" y="188"/>
                    </a:cubicBezTo>
                    <a:lnTo>
                      <a:pt x="0" y="195"/>
                    </a:lnTo>
                    <a:cubicBezTo>
                      <a:pt x="0" y="300"/>
                      <a:pt x="82" y="382"/>
                      <a:pt x="187" y="382"/>
                    </a:cubicBezTo>
                    <a:lnTo>
                      <a:pt x="3698" y="382"/>
                    </a:lnTo>
                    <a:cubicBezTo>
                      <a:pt x="3803" y="382"/>
                      <a:pt x="3885" y="300"/>
                      <a:pt x="3885" y="195"/>
                    </a:cubicBezTo>
                    <a:lnTo>
                      <a:pt x="3885" y="188"/>
                    </a:lnTo>
                    <a:cubicBezTo>
                      <a:pt x="3885" y="90"/>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26" name="Google Shape;2326;p30"/>
              <p:cNvSpPr/>
              <p:nvPr/>
            </p:nvSpPr>
            <p:spPr>
              <a:xfrm>
                <a:off x="7286174" y="1514623"/>
                <a:ext cx="789360" cy="95034"/>
              </a:xfrm>
              <a:custGeom>
                <a:avLst/>
                <a:gdLst/>
                <a:ahLst/>
                <a:cxnLst/>
                <a:rect l="l" t="t" r="r" b="b"/>
                <a:pathLst>
                  <a:path w="4178" h="503" extrusionOk="0">
                    <a:moveTo>
                      <a:pt x="3841" y="128"/>
                    </a:moveTo>
                    <a:cubicBezTo>
                      <a:pt x="4013" y="128"/>
                      <a:pt x="4013" y="375"/>
                      <a:pt x="3841" y="375"/>
                    </a:cubicBezTo>
                    <a:lnTo>
                      <a:pt x="330" y="375"/>
                    </a:lnTo>
                    <a:cubicBezTo>
                      <a:pt x="166" y="375"/>
                      <a:pt x="166" y="128"/>
                      <a:pt x="330" y="128"/>
                    </a:cubicBezTo>
                    <a:close/>
                    <a:moveTo>
                      <a:pt x="330" y="1"/>
                    </a:moveTo>
                    <a:cubicBezTo>
                      <a:pt x="1" y="1"/>
                      <a:pt x="1" y="502"/>
                      <a:pt x="330" y="502"/>
                    </a:cubicBezTo>
                    <a:lnTo>
                      <a:pt x="3841" y="502"/>
                    </a:lnTo>
                    <a:cubicBezTo>
                      <a:pt x="4178" y="502"/>
                      <a:pt x="4178" y="1"/>
                      <a:pt x="384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27" name="Google Shape;2327;p30"/>
              <p:cNvSpPr/>
              <p:nvPr/>
            </p:nvSpPr>
            <p:spPr>
              <a:xfrm>
                <a:off x="7313191" y="2101651"/>
                <a:ext cx="734192" cy="72173"/>
              </a:xfrm>
              <a:custGeom>
                <a:avLst/>
                <a:gdLst/>
                <a:ahLst/>
                <a:cxnLst/>
                <a:rect l="l" t="t" r="r" b="b"/>
                <a:pathLst>
                  <a:path w="3886" h="382" extrusionOk="0">
                    <a:moveTo>
                      <a:pt x="187" y="0"/>
                    </a:moveTo>
                    <a:cubicBezTo>
                      <a:pt x="82" y="0"/>
                      <a:pt x="0" y="82"/>
                      <a:pt x="0" y="187"/>
                    </a:cubicBezTo>
                    <a:lnTo>
                      <a:pt x="0" y="195"/>
                    </a:lnTo>
                    <a:cubicBezTo>
                      <a:pt x="0" y="292"/>
                      <a:pt x="82" y="382"/>
                      <a:pt x="187" y="382"/>
                    </a:cubicBezTo>
                    <a:lnTo>
                      <a:pt x="3698" y="382"/>
                    </a:lnTo>
                    <a:cubicBezTo>
                      <a:pt x="3803" y="382"/>
                      <a:pt x="3885" y="292"/>
                      <a:pt x="3885" y="195"/>
                    </a:cubicBezTo>
                    <a:lnTo>
                      <a:pt x="3885" y="187"/>
                    </a:lnTo>
                    <a:cubicBezTo>
                      <a:pt x="3885" y="82"/>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28" name="Google Shape;2328;p30"/>
              <p:cNvSpPr/>
              <p:nvPr/>
            </p:nvSpPr>
            <p:spPr>
              <a:xfrm>
                <a:off x="7286174" y="2090314"/>
                <a:ext cx="788037" cy="94845"/>
              </a:xfrm>
              <a:custGeom>
                <a:avLst/>
                <a:gdLst/>
                <a:ahLst/>
                <a:cxnLst/>
                <a:rect l="l" t="t" r="r" b="b"/>
                <a:pathLst>
                  <a:path w="4171" h="502" extrusionOk="0">
                    <a:moveTo>
                      <a:pt x="3841" y="127"/>
                    </a:moveTo>
                    <a:cubicBezTo>
                      <a:pt x="4013" y="127"/>
                      <a:pt x="4013" y="374"/>
                      <a:pt x="3841" y="374"/>
                    </a:cubicBezTo>
                    <a:lnTo>
                      <a:pt x="330" y="374"/>
                    </a:lnTo>
                    <a:cubicBezTo>
                      <a:pt x="166" y="374"/>
                      <a:pt x="166" y="127"/>
                      <a:pt x="330" y="127"/>
                    </a:cubicBezTo>
                    <a:close/>
                    <a:moveTo>
                      <a:pt x="330" y="0"/>
                    </a:moveTo>
                    <a:cubicBezTo>
                      <a:pt x="1" y="8"/>
                      <a:pt x="1" y="494"/>
                      <a:pt x="330" y="502"/>
                    </a:cubicBezTo>
                    <a:lnTo>
                      <a:pt x="3841" y="502"/>
                    </a:lnTo>
                    <a:cubicBezTo>
                      <a:pt x="4170" y="494"/>
                      <a:pt x="4170" y="8"/>
                      <a:pt x="3841"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29" name="Google Shape;2329;p30"/>
              <p:cNvSpPr/>
              <p:nvPr/>
            </p:nvSpPr>
            <p:spPr>
              <a:xfrm>
                <a:off x="7212679" y="2337822"/>
                <a:ext cx="935027" cy="70851"/>
              </a:xfrm>
              <a:custGeom>
                <a:avLst/>
                <a:gdLst/>
                <a:ahLst/>
                <a:cxnLst/>
                <a:rect l="l" t="t" r="r" b="b"/>
                <a:pathLst>
                  <a:path w="4949" h="375" extrusionOk="0">
                    <a:moveTo>
                      <a:pt x="188" y="0"/>
                    </a:moveTo>
                    <a:cubicBezTo>
                      <a:pt x="90" y="0"/>
                      <a:pt x="1" y="83"/>
                      <a:pt x="1" y="187"/>
                    </a:cubicBezTo>
                    <a:cubicBezTo>
                      <a:pt x="1" y="292"/>
                      <a:pt x="90" y="374"/>
                      <a:pt x="188" y="374"/>
                    </a:cubicBezTo>
                    <a:lnTo>
                      <a:pt x="4761" y="374"/>
                    </a:lnTo>
                    <a:cubicBezTo>
                      <a:pt x="4866" y="374"/>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30" name="Google Shape;2330;p30"/>
              <p:cNvSpPr/>
              <p:nvPr/>
            </p:nvSpPr>
            <p:spPr>
              <a:xfrm>
                <a:off x="7185850" y="2326486"/>
                <a:ext cx="990195" cy="94845"/>
              </a:xfrm>
              <a:custGeom>
                <a:avLst/>
                <a:gdLst/>
                <a:ahLst/>
                <a:cxnLst/>
                <a:rect l="l" t="t" r="r" b="b"/>
                <a:pathLst>
                  <a:path w="5241" h="502" extrusionOk="0">
                    <a:moveTo>
                      <a:pt x="4903" y="120"/>
                    </a:moveTo>
                    <a:cubicBezTo>
                      <a:pt x="5076" y="120"/>
                      <a:pt x="5076" y="375"/>
                      <a:pt x="4903" y="375"/>
                    </a:cubicBezTo>
                    <a:lnTo>
                      <a:pt x="330" y="375"/>
                    </a:lnTo>
                    <a:cubicBezTo>
                      <a:pt x="165" y="375"/>
                      <a:pt x="165" y="120"/>
                      <a:pt x="330" y="120"/>
                    </a:cubicBezTo>
                    <a:close/>
                    <a:moveTo>
                      <a:pt x="330" y="0"/>
                    </a:moveTo>
                    <a:cubicBezTo>
                      <a:pt x="0" y="0"/>
                      <a:pt x="0" y="502"/>
                      <a:pt x="330" y="502"/>
                    </a:cubicBezTo>
                    <a:lnTo>
                      <a:pt x="4903" y="502"/>
                    </a:lnTo>
                    <a:cubicBezTo>
                      <a:pt x="5240" y="502"/>
                      <a:pt x="5240" y="0"/>
                      <a:pt x="4903"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31" name="Google Shape;2331;p30"/>
              <p:cNvSpPr/>
              <p:nvPr/>
            </p:nvSpPr>
            <p:spPr>
              <a:xfrm>
                <a:off x="7167523" y="2573993"/>
                <a:ext cx="1025526" cy="70851"/>
              </a:xfrm>
              <a:custGeom>
                <a:avLst/>
                <a:gdLst/>
                <a:ahLst/>
                <a:cxnLst/>
                <a:rect l="l" t="t" r="r" b="b"/>
                <a:pathLst>
                  <a:path w="5428" h="375" extrusionOk="0">
                    <a:moveTo>
                      <a:pt x="187" y="0"/>
                    </a:moveTo>
                    <a:cubicBezTo>
                      <a:pt x="90" y="0"/>
                      <a:pt x="0" y="83"/>
                      <a:pt x="0" y="187"/>
                    </a:cubicBezTo>
                    <a:cubicBezTo>
                      <a:pt x="0" y="292"/>
                      <a:pt x="90" y="375"/>
                      <a:pt x="187" y="375"/>
                    </a:cubicBezTo>
                    <a:lnTo>
                      <a:pt x="5240" y="375"/>
                    </a:lnTo>
                    <a:cubicBezTo>
                      <a:pt x="5345" y="375"/>
                      <a:pt x="5427" y="292"/>
                      <a:pt x="5427" y="187"/>
                    </a:cubicBezTo>
                    <a:cubicBezTo>
                      <a:pt x="5427" y="83"/>
                      <a:pt x="5345" y="0"/>
                      <a:pt x="524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32" name="Google Shape;2332;p30"/>
              <p:cNvSpPr/>
              <p:nvPr/>
            </p:nvSpPr>
            <p:spPr>
              <a:xfrm>
                <a:off x="7142017" y="2562657"/>
                <a:ext cx="1077860" cy="93523"/>
              </a:xfrm>
              <a:custGeom>
                <a:avLst/>
                <a:gdLst/>
                <a:ahLst/>
                <a:cxnLst/>
                <a:rect l="l" t="t" r="r" b="b"/>
                <a:pathLst>
                  <a:path w="5705" h="495" extrusionOk="0">
                    <a:moveTo>
                      <a:pt x="5375" y="120"/>
                    </a:moveTo>
                    <a:cubicBezTo>
                      <a:pt x="5547" y="120"/>
                      <a:pt x="5547" y="375"/>
                      <a:pt x="5375" y="375"/>
                    </a:cubicBezTo>
                    <a:lnTo>
                      <a:pt x="322" y="375"/>
                    </a:lnTo>
                    <a:cubicBezTo>
                      <a:pt x="158" y="375"/>
                      <a:pt x="158" y="120"/>
                      <a:pt x="322" y="120"/>
                    </a:cubicBezTo>
                    <a:close/>
                    <a:moveTo>
                      <a:pt x="322" y="0"/>
                    </a:moveTo>
                    <a:cubicBezTo>
                      <a:pt x="0" y="0"/>
                      <a:pt x="0" y="494"/>
                      <a:pt x="322" y="494"/>
                    </a:cubicBezTo>
                    <a:lnTo>
                      <a:pt x="5375" y="494"/>
                    </a:lnTo>
                    <a:cubicBezTo>
                      <a:pt x="5704" y="494"/>
                      <a:pt x="5704" y="0"/>
                      <a:pt x="5375"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33" name="Google Shape;2333;p30"/>
              <p:cNvSpPr/>
              <p:nvPr/>
            </p:nvSpPr>
            <p:spPr>
              <a:xfrm>
                <a:off x="7614352" y="1442449"/>
                <a:ext cx="598349" cy="523539"/>
              </a:xfrm>
              <a:custGeom>
                <a:avLst/>
                <a:gdLst/>
                <a:ahLst/>
                <a:cxnLst/>
                <a:rect l="l" t="t" r="r" b="b"/>
                <a:pathLst>
                  <a:path w="3167" h="2771" extrusionOk="0">
                    <a:moveTo>
                      <a:pt x="3167" y="1"/>
                    </a:moveTo>
                    <a:cubicBezTo>
                      <a:pt x="2905" y="682"/>
                      <a:pt x="2411" y="1251"/>
                      <a:pt x="1835" y="1693"/>
                    </a:cubicBezTo>
                    <a:cubicBezTo>
                      <a:pt x="1273" y="2127"/>
                      <a:pt x="659" y="2493"/>
                      <a:pt x="1" y="2770"/>
                    </a:cubicBezTo>
                    <a:cubicBezTo>
                      <a:pt x="742" y="2568"/>
                      <a:pt x="1415" y="2306"/>
                      <a:pt x="2029" y="1842"/>
                    </a:cubicBezTo>
                    <a:cubicBezTo>
                      <a:pt x="2621" y="1386"/>
                      <a:pt x="3025" y="734"/>
                      <a:pt x="3167"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34" name="Google Shape;2334;p30"/>
              <p:cNvSpPr/>
              <p:nvPr/>
            </p:nvSpPr>
            <p:spPr>
              <a:xfrm>
                <a:off x="7403691" y="1678054"/>
                <a:ext cx="259026" cy="148314"/>
              </a:xfrm>
              <a:custGeom>
                <a:avLst/>
                <a:gdLst/>
                <a:ahLst/>
                <a:cxnLst/>
                <a:rect l="l" t="t" r="r" b="b"/>
                <a:pathLst>
                  <a:path w="1371" h="785" extrusionOk="0">
                    <a:moveTo>
                      <a:pt x="124" y="1"/>
                    </a:moveTo>
                    <a:cubicBezTo>
                      <a:pt x="80" y="1"/>
                      <a:pt x="36" y="14"/>
                      <a:pt x="0" y="41"/>
                    </a:cubicBezTo>
                    <a:cubicBezTo>
                      <a:pt x="180" y="236"/>
                      <a:pt x="389" y="408"/>
                      <a:pt x="606" y="565"/>
                    </a:cubicBezTo>
                    <a:cubicBezTo>
                      <a:pt x="719" y="655"/>
                      <a:pt x="846" y="722"/>
                      <a:pt x="981" y="767"/>
                    </a:cubicBezTo>
                    <a:cubicBezTo>
                      <a:pt x="1018" y="779"/>
                      <a:pt x="1056" y="785"/>
                      <a:pt x="1093" y="785"/>
                    </a:cubicBezTo>
                    <a:cubicBezTo>
                      <a:pt x="1198" y="785"/>
                      <a:pt x="1298" y="740"/>
                      <a:pt x="1370" y="663"/>
                    </a:cubicBezTo>
                    <a:cubicBezTo>
                      <a:pt x="1026" y="520"/>
                      <a:pt x="704" y="348"/>
                      <a:pt x="397" y="131"/>
                    </a:cubicBezTo>
                    <a:cubicBezTo>
                      <a:pt x="344" y="86"/>
                      <a:pt x="277" y="49"/>
                      <a:pt x="210" y="19"/>
                    </a:cubicBezTo>
                    <a:cubicBezTo>
                      <a:pt x="183" y="7"/>
                      <a:pt x="153" y="1"/>
                      <a:pt x="124"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2335" name="Google Shape;2335;p30"/>
            <p:cNvGrpSpPr/>
            <p:nvPr/>
          </p:nvGrpSpPr>
          <p:grpSpPr>
            <a:xfrm rot="-5400000" flipH="1">
              <a:off x="2675354" y="3810036"/>
              <a:ext cx="806584" cy="1017048"/>
              <a:chOff x="7067011" y="1228951"/>
              <a:chExt cx="1241854" cy="1565893"/>
            </a:xfrm>
          </p:grpSpPr>
          <p:sp>
            <p:nvSpPr>
              <p:cNvPr id="2336" name="Google Shape;2336;p30"/>
              <p:cNvSpPr/>
              <p:nvPr/>
            </p:nvSpPr>
            <p:spPr>
              <a:xfrm>
                <a:off x="7112355" y="1241609"/>
                <a:ext cx="1181017" cy="1539065"/>
              </a:xfrm>
              <a:custGeom>
                <a:avLst/>
                <a:gdLst/>
                <a:ahLst/>
                <a:cxnLst/>
                <a:rect l="l" t="t" r="r" b="b"/>
                <a:pathLst>
                  <a:path w="6251" h="8146" extrusionOk="0">
                    <a:moveTo>
                      <a:pt x="704" y="1"/>
                    </a:moveTo>
                    <a:lnTo>
                      <a:pt x="8" y="68"/>
                    </a:lnTo>
                    <a:cubicBezTo>
                      <a:pt x="0" y="749"/>
                      <a:pt x="97" y="1468"/>
                      <a:pt x="472" y="2037"/>
                    </a:cubicBezTo>
                    <a:cubicBezTo>
                      <a:pt x="868" y="2621"/>
                      <a:pt x="1505" y="2988"/>
                      <a:pt x="2148" y="3280"/>
                    </a:cubicBezTo>
                    <a:cubicBezTo>
                      <a:pt x="2852" y="3601"/>
                      <a:pt x="3601" y="3856"/>
                      <a:pt x="4200" y="4350"/>
                    </a:cubicBezTo>
                    <a:cubicBezTo>
                      <a:pt x="5278" y="5233"/>
                      <a:pt x="5667" y="6768"/>
                      <a:pt x="5472" y="8145"/>
                    </a:cubicBezTo>
                    <a:lnTo>
                      <a:pt x="5989" y="8070"/>
                    </a:lnTo>
                    <a:cubicBezTo>
                      <a:pt x="6251" y="6798"/>
                      <a:pt x="6019" y="5383"/>
                      <a:pt x="5165" y="4395"/>
                    </a:cubicBezTo>
                    <a:cubicBezTo>
                      <a:pt x="4694" y="3848"/>
                      <a:pt x="4072" y="3459"/>
                      <a:pt x="3444" y="3100"/>
                    </a:cubicBezTo>
                    <a:cubicBezTo>
                      <a:pt x="2822" y="2733"/>
                      <a:pt x="2178" y="2381"/>
                      <a:pt x="1654" y="1887"/>
                    </a:cubicBezTo>
                    <a:cubicBezTo>
                      <a:pt x="1123" y="1393"/>
                      <a:pt x="719" y="727"/>
                      <a:pt x="7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37" name="Google Shape;2337;p30"/>
              <p:cNvSpPr/>
              <p:nvPr/>
            </p:nvSpPr>
            <p:spPr>
              <a:xfrm>
                <a:off x="7099507" y="1228951"/>
                <a:ext cx="1209357" cy="1565893"/>
              </a:xfrm>
              <a:custGeom>
                <a:avLst/>
                <a:gdLst/>
                <a:ahLst/>
                <a:cxnLst/>
                <a:rect l="l" t="t" r="r" b="b"/>
                <a:pathLst>
                  <a:path w="6401" h="8288" extrusionOk="0">
                    <a:moveTo>
                      <a:pt x="712" y="135"/>
                    </a:moveTo>
                    <a:cubicBezTo>
                      <a:pt x="749" y="786"/>
                      <a:pt x="1086" y="1445"/>
                      <a:pt x="1678" y="1999"/>
                    </a:cubicBezTo>
                    <a:cubicBezTo>
                      <a:pt x="2164" y="2456"/>
                      <a:pt x="2748" y="2793"/>
                      <a:pt x="3309" y="3122"/>
                    </a:cubicBezTo>
                    <a:lnTo>
                      <a:pt x="3482" y="3219"/>
                    </a:lnTo>
                    <a:cubicBezTo>
                      <a:pt x="4088" y="3571"/>
                      <a:pt x="4724" y="3960"/>
                      <a:pt x="5188" y="4499"/>
                    </a:cubicBezTo>
                    <a:cubicBezTo>
                      <a:pt x="5967" y="5405"/>
                      <a:pt x="6266" y="6745"/>
                      <a:pt x="6004" y="8085"/>
                    </a:cubicBezTo>
                    <a:lnTo>
                      <a:pt x="5608" y="8137"/>
                    </a:lnTo>
                    <a:cubicBezTo>
                      <a:pt x="5802" y="6633"/>
                      <a:pt x="5308" y="5188"/>
                      <a:pt x="4305" y="4372"/>
                    </a:cubicBezTo>
                    <a:cubicBezTo>
                      <a:pt x="3826" y="3975"/>
                      <a:pt x="3250" y="3728"/>
                      <a:pt x="2688" y="3481"/>
                    </a:cubicBezTo>
                    <a:cubicBezTo>
                      <a:pt x="2538" y="3421"/>
                      <a:pt x="2389" y="3354"/>
                      <a:pt x="2246" y="3294"/>
                    </a:cubicBezTo>
                    <a:cubicBezTo>
                      <a:pt x="1685" y="3040"/>
                      <a:pt x="996" y="2673"/>
                      <a:pt x="592" y="2066"/>
                    </a:cubicBezTo>
                    <a:cubicBezTo>
                      <a:pt x="285" y="1595"/>
                      <a:pt x="135" y="981"/>
                      <a:pt x="135" y="195"/>
                    </a:cubicBezTo>
                    <a:lnTo>
                      <a:pt x="712" y="135"/>
                    </a:lnTo>
                    <a:close/>
                    <a:moveTo>
                      <a:pt x="832" y="0"/>
                    </a:moveTo>
                    <a:lnTo>
                      <a:pt x="16" y="83"/>
                    </a:lnTo>
                    <a:lnTo>
                      <a:pt x="16" y="135"/>
                    </a:lnTo>
                    <a:cubicBezTo>
                      <a:pt x="1" y="981"/>
                      <a:pt x="158" y="1632"/>
                      <a:pt x="495" y="2134"/>
                    </a:cubicBezTo>
                    <a:cubicBezTo>
                      <a:pt x="914" y="2770"/>
                      <a:pt x="1625" y="3144"/>
                      <a:pt x="2194" y="3406"/>
                    </a:cubicBezTo>
                    <a:cubicBezTo>
                      <a:pt x="2336" y="3474"/>
                      <a:pt x="2486" y="3534"/>
                      <a:pt x="2636" y="3601"/>
                    </a:cubicBezTo>
                    <a:cubicBezTo>
                      <a:pt x="3190" y="3833"/>
                      <a:pt x="3766" y="4080"/>
                      <a:pt x="4230" y="4462"/>
                    </a:cubicBezTo>
                    <a:cubicBezTo>
                      <a:pt x="5211" y="5270"/>
                      <a:pt x="5690" y="6708"/>
                      <a:pt x="5480" y="8205"/>
                    </a:cubicBezTo>
                    <a:lnTo>
                      <a:pt x="5465" y="8287"/>
                    </a:lnTo>
                    <a:lnTo>
                      <a:pt x="6109" y="8197"/>
                    </a:lnTo>
                    <a:lnTo>
                      <a:pt x="6117" y="8152"/>
                    </a:lnTo>
                    <a:cubicBezTo>
                      <a:pt x="6401" y="6760"/>
                      <a:pt x="6094" y="5368"/>
                      <a:pt x="5278" y="4424"/>
                    </a:cubicBezTo>
                    <a:cubicBezTo>
                      <a:pt x="4799" y="3863"/>
                      <a:pt x="4163" y="3466"/>
                      <a:pt x="3541" y="3114"/>
                    </a:cubicBezTo>
                    <a:lnTo>
                      <a:pt x="3377" y="3017"/>
                    </a:lnTo>
                    <a:cubicBezTo>
                      <a:pt x="2815" y="2688"/>
                      <a:pt x="2239" y="2358"/>
                      <a:pt x="1760" y="1909"/>
                    </a:cubicBezTo>
                    <a:cubicBezTo>
                      <a:pt x="1423" y="1595"/>
                      <a:pt x="854" y="929"/>
                      <a:pt x="839" y="68"/>
                    </a:cubicBezTo>
                    <a:lnTo>
                      <a:pt x="832"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38" name="Google Shape;2338;p30"/>
              <p:cNvSpPr/>
              <p:nvPr/>
            </p:nvSpPr>
            <p:spPr>
              <a:xfrm>
                <a:off x="7740182" y="1885129"/>
                <a:ext cx="519187" cy="768210"/>
              </a:xfrm>
              <a:custGeom>
                <a:avLst/>
                <a:gdLst/>
                <a:ahLst/>
                <a:cxnLst/>
                <a:rect l="l" t="t" r="r" b="b"/>
                <a:pathLst>
                  <a:path w="2748" h="4066" extrusionOk="0">
                    <a:moveTo>
                      <a:pt x="368" y="1"/>
                    </a:moveTo>
                    <a:cubicBezTo>
                      <a:pt x="240" y="61"/>
                      <a:pt x="121" y="113"/>
                      <a:pt x="1" y="180"/>
                    </a:cubicBezTo>
                    <a:cubicBezTo>
                      <a:pt x="719" y="532"/>
                      <a:pt x="1348" y="1064"/>
                      <a:pt x="1737" y="1670"/>
                    </a:cubicBezTo>
                    <a:cubicBezTo>
                      <a:pt x="2142" y="2306"/>
                      <a:pt x="2291" y="3317"/>
                      <a:pt x="2374" y="4065"/>
                    </a:cubicBezTo>
                    <a:cubicBezTo>
                      <a:pt x="2748" y="3025"/>
                      <a:pt x="2104" y="1550"/>
                      <a:pt x="1303" y="764"/>
                    </a:cubicBezTo>
                    <a:cubicBezTo>
                      <a:pt x="1011" y="487"/>
                      <a:pt x="697" y="233"/>
                      <a:pt x="368"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39" name="Google Shape;2339;p30"/>
              <p:cNvSpPr/>
              <p:nvPr/>
            </p:nvSpPr>
            <p:spPr>
              <a:xfrm>
                <a:off x="7082503" y="1241609"/>
                <a:ext cx="1182529" cy="1539065"/>
              </a:xfrm>
              <a:custGeom>
                <a:avLst/>
                <a:gdLst/>
                <a:ahLst/>
                <a:cxnLst/>
                <a:rect l="l" t="t" r="r" b="b"/>
                <a:pathLst>
                  <a:path w="6259" h="8146" extrusionOk="0">
                    <a:moveTo>
                      <a:pt x="5548" y="1"/>
                    </a:moveTo>
                    <a:cubicBezTo>
                      <a:pt x="5533" y="727"/>
                      <a:pt x="5129" y="1393"/>
                      <a:pt x="4605" y="1887"/>
                    </a:cubicBezTo>
                    <a:cubicBezTo>
                      <a:pt x="4081" y="2381"/>
                      <a:pt x="3437" y="2733"/>
                      <a:pt x="2808" y="3100"/>
                    </a:cubicBezTo>
                    <a:cubicBezTo>
                      <a:pt x="2187" y="3459"/>
                      <a:pt x="1558" y="3848"/>
                      <a:pt x="1086" y="4395"/>
                    </a:cubicBezTo>
                    <a:cubicBezTo>
                      <a:pt x="240" y="5383"/>
                      <a:pt x="1" y="6798"/>
                      <a:pt x="270" y="8070"/>
                    </a:cubicBezTo>
                    <a:lnTo>
                      <a:pt x="787" y="8145"/>
                    </a:lnTo>
                    <a:cubicBezTo>
                      <a:pt x="592" y="6768"/>
                      <a:pt x="982" y="5233"/>
                      <a:pt x="2052" y="4350"/>
                    </a:cubicBezTo>
                    <a:cubicBezTo>
                      <a:pt x="2651" y="3856"/>
                      <a:pt x="3399" y="3601"/>
                      <a:pt x="4103" y="3280"/>
                    </a:cubicBezTo>
                    <a:cubicBezTo>
                      <a:pt x="4747" y="2988"/>
                      <a:pt x="5391" y="2621"/>
                      <a:pt x="5780" y="2037"/>
                    </a:cubicBezTo>
                    <a:cubicBezTo>
                      <a:pt x="6162" y="1468"/>
                      <a:pt x="6259" y="749"/>
                      <a:pt x="6251" y="68"/>
                    </a:cubicBezTo>
                    <a:lnTo>
                      <a:pt x="554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40" name="Google Shape;2340;p30"/>
              <p:cNvSpPr/>
              <p:nvPr/>
            </p:nvSpPr>
            <p:spPr>
              <a:xfrm>
                <a:off x="7067011" y="1228951"/>
                <a:ext cx="1210868" cy="1565893"/>
              </a:xfrm>
              <a:custGeom>
                <a:avLst/>
                <a:gdLst/>
                <a:ahLst/>
                <a:cxnLst/>
                <a:rect l="l" t="t" r="r" b="b"/>
                <a:pathLst>
                  <a:path w="6409" h="8288" extrusionOk="0">
                    <a:moveTo>
                      <a:pt x="5690" y="135"/>
                    </a:moveTo>
                    <a:lnTo>
                      <a:pt x="6266" y="195"/>
                    </a:lnTo>
                    <a:cubicBezTo>
                      <a:pt x="6274" y="981"/>
                      <a:pt x="6124" y="1595"/>
                      <a:pt x="5809" y="2066"/>
                    </a:cubicBezTo>
                    <a:cubicBezTo>
                      <a:pt x="5405" y="2673"/>
                      <a:pt x="4717" y="3040"/>
                      <a:pt x="4163" y="3294"/>
                    </a:cubicBezTo>
                    <a:cubicBezTo>
                      <a:pt x="4013" y="3354"/>
                      <a:pt x="3871" y="3421"/>
                      <a:pt x="3721" y="3481"/>
                    </a:cubicBezTo>
                    <a:cubicBezTo>
                      <a:pt x="3160" y="3728"/>
                      <a:pt x="2576" y="3975"/>
                      <a:pt x="2097" y="4372"/>
                    </a:cubicBezTo>
                    <a:cubicBezTo>
                      <a:pt x="1101" y="5188"/>
                      <a:pt x="607" y="6633"/>
                      <a:pt x="794" y="8137"/>
                    </a:cubicBezTo>
                    <a:lnTo>
                      <a:pt x="405" y="8085"/>
                    </a:lnTo>
                    <a:lnTo>
                      <a:pt x="397" y="8085"/>
                    </a:lnTo>
                    <a:cubicBezTo>
                      <a:pt x="135" y="6745"/>
                      <a:pt x="442" y="5405"/>
                      <a:pt x="1221" y="4499"/>
                    </a:cubicBezTo>
                    <a:cubicBezTo>
                      <a:pt x="1685" y="3960"/>
                      <a:pt x="2314" y="3571"/>
                      <a:pt x="2927" y="3219"/>
                    </a:cubicBezTo>
                    <a:lnTo>
                      <a:pt x="3092" y="3122"/>
                    </a:lnTo>
                    <a:cubicBezTo>
                      <a:pt x="3661" y="2793"/>
                      <a:pt x="4245" y="2456"/>
                      <a:pt x="4724" y="1999"/>
                    </a:cubicBezTo>
                    <a:cubicBezTo>
                      <a:pt x="5315" y="1445"/>
                      <a:pt x="5660" y="786"/>
                      <a:pt x="5690" y="135"/>
                    </a:cubicBezTo>
                    <a:close/>
                    <a:moveTo>
                      <a:pt x="5570" y="0"/>
                    </a:moveTo>
                    <a:lnTo>
                      <a:pt x="5570" y="68"/>
                    </a:lnTo>
                    <a:cubicBezTo>
                      <a:pt x="5555" y="929"/>
                      <a:pt x="4979" y="1595"/>
                      <a:pt x="4642" y="1909"/>
                    </a:cubicBezTo>
                    <a:cubicBezTo>
                      <a:pt x="4170" y="2358"/>
                      <a:pt x="3594" y="2688"/>
                      <a:pt x="3032" y="3017"/>
                    </a:cubicBezTo>
                    <a:lnTo>
                      <a:pt x="2860" y="3114"/>
                    </a:lnTo>
                    <a:cubicBezTo>
                      <a:pt x="2246" y="3466"/>
                      <a:pt x="1603" y="3863"/>
                      <a:pt x="1123" y="4424"/>
                    </a:cubicBezTo>
                    <a:cubicBezTo>
                      <a:pt x="315" y="5368"/>
                      <a:pt x="1" y="6760"/>
                      <a:pt x="285" y="8152"/>
                    </a:cubicBezTo>
                    <a:lnTo>
                      <a:pt x="300" y="8197"/>
                    </a:lnTo>
                    <a:lnTo>
                      <a:pt x="944" y="8287"/>
                    </a:lnTo>
                    <a:lnTo>
                      <a:pt x="929" y="8205"/>
                    </a:lnTo>
                    <a:cubicBezTo>
                      <a:pt x="719" y="6708"/>
                      <a:pt x="1198" y="5270"/>
                      <a:pt x="2179" y="4462"/>
                    </a:cubicBezTo>
                    <a:cubicBezTo>
                      <a:pt x="2643" y="4080"/>
                      <a:pt x="3212" y="3833"/>
                      <a:pt x="3766" y="3601"/>
                    </a:cubicBezTo>
                    <a:cubicBezTo>
                      <a:pt x="3916" y="3534"/>
                      <a:pt x="4065" y="3474"/>
                      <a:pt x="4215" y="3406"/>
                    </a:cubicBezTo>
                    <a:cubicBezTo>
                      <a:pt x="4784" y="3144"/>
                      <a:pt x="5495" y="2770"/>
                      <a:pt x="5914" y="2134"/>
                    </a:cubicBezTo>
                    <a:cubicBezTo>
                      <a:pt x="6251" y="1632"/>
                      <a:pt x="6408" y="981"/>
                      <a:pt x="6393" y="135"/>
                    </a:cubicBezTo>
                    <a:lnTo>
                      <a:pt x="6393" y="83"/>
                    </a:lnTo>
                    <a:lnTo>
                      <a:pt x="5570"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41" name="Google Shape;2341;p30"/>
              <p:cNvSpPr/>
              <p:nvPr/>
            </p:nvSpPr>
            <p:spPr>
              <a:xfrm>
                <a:off x="7212679" y="1336456"/>
                <a:ext cx="935027" cy="70851"/>
              </a:xfrm>
              <a:custGeom>
                <a:avLst/>
                <a:gdLst/>
                <a:ahLst/>
                <a:cxnLst/>
                <a:rect l="l" t="t" r="r" b="b"/>
                <a:pathLst>
                  <a:path w="4949" h="375" extrusionOk="0">
                    <a:moveTo>
                      <a:pt x="188" y="0"/>
                    </a:moveTo>
                    <a:cubicBezTo>
                      <a:pt x="90" y="0"/>
                      <a:pt x="1" y="83"/>
                      <a:pt x="1" y="187"/>
                    </a:cubicBezTo>
                    <a:cubicBezTo>
                      <a:pt x="1" y="292"/>
                      <a:pt x="90" y="375"/>
                      <a:pt x="188" y="375"/>
                    </a:cubicBezTo>
                    <a:lnTo>
                      <a:pt x="4761" y="375"/>
                    </a:lnTo>
                    <a:cubicBezTo>
                      <a:pt x="4866" y="375"/>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42" name="Google Shape;2342;p30"/>
              <p:cNvSpPr/>
              <p:nvPr/>
            </p:nvSpPr>
            <p:spPr>
              <a:xfrm>
                <a:off x="7185850" y="1323608"/>
                <a:ext cx="990195" cy="95034"/>
              </a:xfrm>
              <a:custGeom>
                <a:avLst/>
                <a:gdLst/>
                <a:ahLst/>
                <a:cxnLst/>
                <a:rect l="l" t="t" r="r" b="b"/>
                <a:pathLst>
                  <a:path w="5241" h="503" extrusionOk="0">
                    <a:moveTo>
                      <a:pt x="4903" y="128"/>
                    </a:moveTo>
                    <a:cubicBezTo>
                      <a:pt x="5076" y="128"/>
                      <a:pt x="5076" y="383"/>
                      <a:pt x="4903" y="383"/>
                    </a:cubicBezTo>
                    <a:lnTo>
                      <a:pt x="330" y="383"/>
                    </a:lnTo>
                    <a:cubicBezTo>
                      <a:pt x="165" y="383"/>
                      <a:pt x="165" y="128"/>
                      <a:pt x="330" y="128"/>
                    </a:cubicBezTo>
                    <a:close/>
                    <a:moveTo>
                      <a:pt x="330" y="1"/>
                    </a:moveTo>
                    <a:cubicBezTo>
                      <a:pt x="0" y="1"/>
                      <a:pt x="0" y="503"/>
                      <a:pt x="330" y="503"/>
                    </a:cubicBezTo>
                    <a:lnTo>
                      <a:pt x="4903" y="503"/>
                    </a:lnTo>
                    <a:cubicBezTo>
                      <a:pt x="5240" y="503"/>
                      <a:pt x="5240" y="1"/>
                      <a:pt x="4903"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43" name="Google Shape;2343;p30"/>
              <p:cNvSpPr/>
              <p:nvPr/>
            </p:nvSpPr>
            <p:spPr>
              <a:xfrm>
                <a:off x="7313191" y="1525960"/>
                <a:ext cx="734192" cy="72362"/>
              </a:xfrm>
              <a:custGeom>
                <a:avLst/>
                <a:gdLst/>
                <a:ahLst/>
                <a:cxnLst/>
                <a:rect l="l" t="t" r="r" b="b"/>
                <a:pathLst>
                  <a:path w="3886" h="383" extrusionOk="0">
                    <a:moveTo>
                      <a:pt x="187" y="0"/>
                    </a:moveTo>
                    <a:cubicBezTo>
                      <a:pt x="82" y="0"/>
                      <a:pt x="0" y="90"/>
                      <a:pt x="0" y="188"/>
                    </a:cubicBezTo>
                    <a:lnTo>
                      <a:pt x="0" y="195"/>
                    </a:lnTo>
                    <a:cubicBezTo>
                      <a:pt x="0" y="300"/>
                      <a:pt x="82" y="382"/>
                      <a:pt x="187" y="382"/>
                    </a:cubicBezTo>
                    <a:lnTo>
                      <a:pt x="3698" y="382"/>
                    </a:lnTo>
                    <a:cubicBezTo>
                      <a:pt x="3803" y="382"/>
                      <a:pt x="3885" y="300"/>
                      <a:pt x="3885" y="195"/>
                    </a:cubicBezTo>
                    <a:lnTo>
                      <a:pt x="3885" y="188"/>
                    </a:lnTo>
                    <a:cubicBezTo>
                      <a:pt x="3885" y="90"/>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44" name="Google Shape;2344;p30"/>
              <p:cNvSpPr/>
              <p:nvPr/>
            </p:nvSpPr>
            <p:spPr>
              <a:xfrm>
                <a:off x="7286174" y="1514623"/>
                <a:ext cx="789360" cy="95034"/>
              </a:xfrm>
              <a:custGeom>
                <a:avLst/>
                <a:gdLst/>
                <a:ahLst/>
                <a:cxnLst/>
                <a:rect l="l" t="t" r="r" b="b"/>
                <a:pathLst>
                  <a:path w="4178" h="503" extrusionOk="0">
                    <a:moveTo>
                      <a:pt x="3841" y="128"/>
                    </a:moveTo>
                    <a:cubicBezTo>
                      <a:pt x="4013" y="128"/>
                      <a:pt x="4013" y="375"/>
                      <a:pt x="3841" y="375"/>
                    </a:cubicBezTo>
                    <a:lnTo>
                      <a:pt x="330" y="375"/>
                    </a:lnTo>
                    <a:cubicBezTo>
                      <a:pt x="166" y="375"/>
                      <a:pt x="166" y="128"/>
                      <a:pt x="330" y="128"/>
                    </a:cubicBezTo>
                    <a:close/>
                    <a:moveTo>
                      <a:pt x="330" y="1"/>
                    </a:moveTo>
                    <a:cubicBezTo>
                      <a:pt x="1" y="1"/>
                      <a:pt x="1" y="502"/>
                      <a:pt x="330" y="502"/>
                    </a:cubicBezTo>
                    <a:lnTo>
                      <a:pt x="3841" y="502"/>
                    </a:lnTo>
                    <a:cubicBezTo>
                      <a:pt x="4178" y="502"/>
                      <a:pt x="4178" y="1"/>
                      <a:pt x="384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45" name="Google Shape;2345;p30"/>
              <p:cNvSpPr/>
              <p:nvPr/>
            </p:nvSpPr>
            <p:spPr>
              <a:xfrm>
                <a:off x="7313191" y="2101651"/>
                <a:ext cx="734192" cy="72173"/>
              </a:xfrm>
              <a:custGeom>
                <a:avLst/>
                <a:gdLst/>
                <a:ahLst/>
                <a:cxnLst/>
                <a:rect l="l" t="t" r="r" b="b"/>
                <a:pathLst>
                  <a:path w="3886" h="382" extrusionOk="0">
                    <a:moveTo>
                      <a:pt x="187" y="0"/>
                    </a:moveTo>
                    <a:cubicBezTo>
                      <a:pt x="82" y="0"/>
                      <a:pt x="0" y="82"/>
                      <a:pt x="0" y="187"/>
                    </a:cubicBezTo>
                    <a:lnTo>
                      <a:pt x="0" y="195"/>
                    </a:lnTo>
                    <a:cubicBezTo>
                      <a:pt x="0" y="292"/>
                      <a:pt x="82" y="382"/>
                      <a:pt x="187" y="382"/>
                    </a:cubicBezTo>
                    <a:lnTo>
                      <a:pt x="3698" y="382"/>
                    </a:lnTo>
                    <a:cubicBezTo>
                      <a:pt x="3803" y="382"/>
                      <a:pt x="3885" y="292"/>
                      <a:pt x="3885" y="195"/>
                    </a:cubicBezTo>
                    <a:lnTo>
                      <a:pt x="3885" y="187"/>
                    </a:lnTo>
                    <a:cubicBezTo>
                      <a:pt x="3885" y="82"/>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46" name="Google Shape;2346;p30"/>
              <p:cNvSpPr/>
              <p:nvPr/>
            </p:nvSpPr>
            <p:spPr>
              <a:xfrm>
                <a:off x="7286174" y="2090314"/>
                <a:ext cx="788037" cy="94845"/>
              </a:xfrm>
              <a:custGeom>
                <a:avLst/>
                <a:gdLst/>
                <a:ahLst/>
                <a:cxnLst/>
                <a:rect l="l" t="t" r="r" b="b"/>
                <a:pathLst>
                  <a:path w="4171" h="502" extrusionOk="0">
                    <a:moveTo>
                      <a:pt x="3841" y="127"/>
                    </a:moveTo>
                    <a:cubicBezTo>
                      <a:pt x="4013" y="127"/>
                      <a:pt x="4013" y="374"/>
                      <a:pt x="3841" y="374"/>
                    </a:cubicBezTo>
                    <a:lnTo>
                      <a:pt x="330" y="374"/>
                    </a:lnTo>
                    <a:cubicBezTo>
                      <a:pt x="166" y="374"/>
                      <a:pt x="166" y="127"/>
                      <a:pt x="330" y="127"/>
                    </a:cubicBezTo>
                    <a:close/>
                    <a:moveTo>
                      <a:pt x="330" y="0"/>
                    </a:moveTo>
                    <a:cubicBezTo>
                      <a:pt x="1" y="8"/>
                      <a:pt x="1" y="494"/>
                      <a:pt x="330" y="502"/>
                    </a:cubicBezTo>
                    <a:lnTo>
                      <a:pt x="3841" y="502"/>
                    </a:lnTo>
                    <a:cubicBezTo>
                      <a:pt x="4170" y="494"/>
                      <a:pt x="4170" y="8"/>
                      <a:pt x="3841"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47" name="Google Shape;2347;p30"/>
              <p:cNvSpPr/>
              <p:nvPr/>
            </p:nvSpPr>
            <p:spPr>
              <a:xfrm>
                <a:off x="7212679" y="2337822"/>
                <a:ext cx="935027" cy="70851"/>
              </a:xfrm>
              <a:custGeom>
                <a:avLst/>
                <a:gdLst/>
                <a:ahLst/>
                <a:cxnLst/>
                <a:rect l="l" t="t" r="r" b="b"/>
                <a:pathLst>
                  <a:path w="4949" h="375" extrusionOk="0">
                    <a:moveTo>
                      <a:pt x="188" y="0"/>
                    </a:moveTo>
                    <a:cubicBezTo>
                      <a:pt x="90" y="0"/>
                      <a:pt x="1" y="83"/>
                      <a:pt x="1" y="187"/>
                    </a:cubicBezTo>
                    <a:cubicBezTo>
                      <a:pt x="1" y="292"/>
                      <a:pt x="90" y="374"/>
                      <a:pt x="188" y="374"/>
                    </a:cubicBezTo>
                    <a:lnTo>
                      <a:pt x="4761" y="374"/>
                    </a:lnTo>
                    <a:cubicBezTo>
                      <a:pt x="4866" y="374"/>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48" name="Google Shape;2348;p30"/>
              <p:cNvSpPr/>
              <p:nvPr/>
            </p:nvSpPr>
            <p:spPr>
              <a:xfrm>
                <a:off x="7185850" y="2326486"/>
                <a:ext cx="990195" cy="94845"/>
              </a:xfrm>
              <a:custGeom>
                <a:avLst/>
                <a:gdLst/>
                <a:ahLst/>
                <a:cxnLst/>
                <a:rect l="l" t="t" r="r" b="b"/>
                <a:pathLst>
                  <a:path w="5241" h="502" extrusionOk="0">
                    <a:moveTo>
                      <a:pt x="4903" y="120"/>
                    </a:moveTo>
                    <a:cubicBezTo>
                      <a:pt x="5076" y="120"/>
                      <a:pt x="5076" y="375"/>
                      <a:pt x="4903" y="375"/>
                    </a:cubicBezTo>
                    <a:lnTo>
                      <a:pt x="330" y="375"/>
                    </a:lnTo>
                    <a:cubicBezTo>
                      <a:pt x="165" y="375"/>
                      <a:pt x="165" y="120"/>
                      <a:pt x="330" y="120"/>
                    </a:cubicBezTo>
                    <a:close/>
                    <a:moveTo>
                      <a:pt x="330" y="0"/>
                    </a:moveTo>
                    <a:cubicBezTo>
                      <a:pt x="0" y="0"/>
                      <a:pt x="0" y="502"/>
                      <a:pt x="330" y="502"/>
                    </a:cubicBezTo>
                    <a:lnTo>
                      <a:pt x="4903" y="502"/>
                    </a:lnTo>
                    <a:cubicBezTo>
                      <a:pt x="5240" y="502"/>
                      <a:pt x="5240" y="0"/>
                      <a:pt x="4903"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49" name="Google Shape;2349;p30"/>
              <p:cNvSpPr/>
              <p:nvPr/>
            </p:nvSpPr>
            <p:spPr>
              <a:xfrm>
                <a:off x="7167523" y="2573993"/>
                <a:ext cx="1025526" cy="70851"/>
              </a:xfrm>
              <a:custGeom>
                <a:avLst/>
                <a:gdLst/>
                <a:ahLst/>
                <a:cxnLst/>
                <a:rect l="l" t="t" r="r" b="b"/>
                <a:pathLst>
                  <a:path w="5428" h="375" extrusionOk="0">
                    <a:moveTo>
                      <a:pt x="187" y="0"/>
                    </a:moveTo>
                    <a:cubicBezTo>
                      <a:pt x="90" y="0"/>
                      <a:pt x="0" y="83"/>
                      <a:pt x="0" y="187"/>
                    </a:cubicBezTo>
                    <a:cubicBezTo>
                      <a:pt x="0" y="292"/>
                      <a:pt x="90" y="375"/>
                      <a:pt x="187" y="375"/>
                    </a:cubicBezTo>
                    <a:lnTo>
                      <a:pt x="5240" y="375"/>
                    </a:lnTo>
                    <a:cubicBezTo>
                      <a:pt x="5345" y="375"/>
                      <a:pt x="5427" y="292"/>
                      <a:pt x="5427" y="187"/>
                    </a:cubicBezTo>
                    <a:cubicBezTo>
                      <a:pt x="5427" y="83"/>
                      <a:pt x="5345" y="0"/>
                      <a:pt x="524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50" name="Google Shape;2350;p30"/>
              <p:cNvSpPr/>
              <p:nvPr/>
            </p:nvSpPr>
            <p:spPr>
              <a:xfrm>
                <a:off x="7142017" y="2562657"/>
                <a:ext cx="1077860" cy="93523"/>
              </a:xfrm>
              <a:custGeom>
                <a:avLst/>
                <a:gdLst/>
                <a:ahLst/>
                <a:cxnLst/>
                <a:rect l="l" t="t" r="r" b="b"/>
                <a:pathLst>
                  <a:path w="5705" h="495" extrusionOk="0">
                    <a:moveTo>
                      <a:pt x="5375" y="120"/>
                    </a:moveTo>
                    <a:cubicBezTo>
                      <a:pt x="5547" y="120"/>
                      <a:pt x="5547" y="375"/>
                      <a:pt x="5375" y="375"/>
                    </a:cubicBezTo>
                    <a:lnTo>
                      <a:pt x="322" y="375"/>
                    </a:lnTo>
                    <a:cubicBezTo>
                      <a:pt x="158" y="375"/>
                      <a:pt x="158" y="120"/>
                      <a:pt x="322" y="120"/>
                    </a:cubicBezTo>
                    <a:close/>
                    <a:moveTo>
                      <a:pt x="322" y="0"/>
                    </a:moveTo>
                    <a:cubicBezTo>
                      <a:pt x="0" y="0"/>
                      <a:pt x="0" y="494"/>
                      <a:pt x="322" y="494"/>
                    </a:cubicBezTo>
                    <a:lnTo>
                      <a:pt x="5375" y="494"/>
                    </a:lnTo>
                    <a:cubicBezTo>
                      <a:pt x="5704" y="494"/>
                      <a:pt x="5704" y="0"/>
                      <a:pt x="5375"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51" name="Google Shape;2351;p30"/>
              <p:cNvSpPr/>
              <p:nvPr/>
            </p:nvSpPr>
            <p:spPr>
              <a:xfrm>
                <a:off x="7614352" y="1442449"/>
                <a:ext cx="598349" cy="523539"/>
              </a:xfrm>
              <a:custGeom>
                <a:avLst/>
                <a:gdLst/>
                <a:ahLst/>
                <a:cxnLst/>
                <a:rect l="l" t="t" r="r" b="b"/>
                <a:pathLst>
                  <a:path w="3167" h="2771" extrusionOk="0">
                    <a:moveTo>
                      <a:pt x="3167" y="1"/>
                    </a:moveTo>
                    <a:cubicBezTo>
                      <a:pt x="2905" y="682"/>
                      <a:pt x="2411" y="1251"/>
                      <a:pt x="1835" y="1693"/>
                    </a:cubicBezTo>
                    <a:cubicBezTo>
                      <a:pt x="1273" y="2127"/>
                      <a:pt x="659" y="2493"/>
                      <a:pt x="1" y="2770"/>
                    </a:cubicBezTo>
                    <a:cubicBezTo>
                      <a:pt x="742" y="2568"/>
                      <a:pt x="1415" y="2306"/>
                      <a:pt x="2029" y="1842"/>
                    </a:cubicBezTo>
                    <a:cubicBezTo>
                      <a:pt x="2621" y="1386"/>
                      <a:pt x="3025" y="734"/>
                      <a:pt x="3167"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52" name="Google Shape;2352;p30"/>
              <p:cNvSpPr/>
              <p:nvPr/>
            </p:nvSpPr>
            <p:spPr>
              <a:xfrm>
                <a:off x="7403691" y="1678054"/>
                <a:ext cx="259026" cy="148314"/>
              </a:xfrm>
              <a:custGeom>
                <a:avLst/>
                <a:gdLst/>
                <a:ahLst/>
                <a:cxnLst/>
                <a:rect l="l" t="t" r="r" b="b"/>
                <a:pathLst>
                  <a:path w="1371" h="785" extrusionOk="0">
                    <a:moveTo>
                      <a:pt x="124" y="1"/>
                    </a:moveTo>
                    <a:cubicBezTo>
                      <a:pt x="80" y="1"/>
                      <a:pt x="36" y="14"/>
                      <a:pt x="0" y="41"/>
                    </a:cubicBezTo>
                    <a:cubicBezTo>
                      <a:pt x="180" y="236"/>
                      <a:pt x="389" y="408"/>
                      <a:pt x="606" y="565"/>
                    </a:cubicBezTo>
                    <a:cubicBezTo>
                      <a:pt x="719" y="655"/>
                      <a:pt x="846" y="722"/>
                      <a:pt x="981" y="767"/>
                    </a:cubicBezTo>
                    <a:cubicBezTo>
                      <a:pt x="1018" y="779"/>
                      <a:pt x="1056" y="785"/>
                      <a:pt x="1093" y="785"/>
                    </a:cubicBezTo>
                    <a:cubicBezTo>
                      <a:pt x="1198" y="785"/>
                      <a:pt x="1298" y="740"/>
                      <a:pt x="1370" y="663"/>
                    </a:cubicBezTo>
                    <a:cubicBezTo>
                      <a:pt x="1026" y="520"/>
                      <a:pt x="704" y="348"/>
                      <a:pt x="397" y="131"/>
                    </a:cubicBezTo>
                    <a:cubicBezTo>
                      <a:pt x="344" y="86"/>
                      <a:pt x="277" y="49"/>
                      <a:pt x="210" y="19"/>
                    </a:cubicBezTo>
                    <a:cubicBezTo>
                      <a:pt x="183" y="7"/>
                      <a:pt x="153" y="1"/>
                      <a:pt x="124"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grpSp>
        <p:nvGrpSpPr>
          <p:cNvPr id="2353" name="Google Shape;2353;p30"/>
          <p:cNvGrpSpPr/>
          <p:nvPr/>
        </p:nvGrpSpPr>
        <p:grpSpPr>
          <a:xfrm>
            <a:off x="-3565115" y="2457276"/>
            <a:ext cx="4186157" cy="814221"/>
            <a:chOff x="457320" y="2660272"/>
            <a:chExt cx="4186157" cy="814221"/>
          </a:xfrm>
        </p:grpSpPr>
        <p:grpSp>
          <p:nvGrpSpPr>
            <p:cNvPr id="2354" name="Google Shape;2354;p30"/>
            <p:cNvGrpSpPr/>
            <p:nvPr/>
          </p:nvGrpSpPr>
          <p:grpSpPr>
            <a:xfrm rot="-5400000" flipH="1">
              <a:off x="3731660" y="2562677"/>
              <a:ext cx="806584" cy="1017048"/>
              <a:chOff x="3934824" y="1228951"/>
              <a:chExt cx="1241854" cy="1565893"/>
            </a:xfrm>
          </p:grpSpPr>
          <p:sp>
            <p:nvSpPr>
              <p:cNvPr id="2355" name="Google Shape;2355;p30"/>
              <p:cNvSpPr/>
              <p:nvPr/>
            </p:nvSpPr>
            <p:spPr>
              <a:xfrm>
                <a:off x="3980168" y="1241609"/>
                <a:ext cx="1181017" cy="1539065"/>
              </a:xfrm>
              <a:custGeom>
                <a:avLst/>
                <a:gdLst/>
                <a:ahLst/>
                <a:cxnLst/>
                <a:rect l="l" t="t" r="r" b="b"/>
                <a:pathLst>
                  <a:path w="6251" h="8146" extrusionOk="0">
                    <a:moveTo>
                      <a:pt x="704" y="1"/>
                    </a:moveTo>
                    <a:lnTo>
                      <a:pt x="8" y="68"/>
                    </a:lnTo>
                    <a:cubicBezTo>
                      <a:pt x="0" y="749"/>
                      <a:pt x="97" y="1468"/>
                      <a:pt x="472" y="2037"/>
                    </a:cubicBezTo>
                    <a:cubicBezTo>
                      <a:pt x="868" y="2621"/>
                      <a:pt x="1505" y="2988"/>
                      <a:pt x="2148" y="3280"/>
                    </a:cubicBezTo>
                    <a:cubicBezTo>
                      <a:pt x="2852" y="3601"/>
                      <a:pt x="3601" y="3856"/>
                      <a:pt x="4200" y="4350"/>
                    </a:cubicBezTo>
                    <a:cubicBezTo>
                      <a:pt x="5278" y="5233"/>
                      <a:pt x="5667" y="6768"/>
                      <a:pt x="5472" y="8145"/>
                    </a:cubicBezTo>
                    <a:lnTo>
                      <a:pt x="5989" y="8070"/>
                    </a:lnTo>
                    <a:cubicBezTo>
                      <a:pt x="6251" y="6798"/>
                      <a:pt x="6019" y="5383"/>
                      <a:pt x="5165" y="4395"/>
                    </a:cubicBezTo>
                    <a:cubicBezTo>
                      <a:pt x="4694" y="3848"/>
                      <a:pt x="4072" y="3459"/>
                      <a:pt x="3444" y="3100"/>
                    </a:cubicBezTo>
                    <a:cubicBezTo>
                      <a:pt x="2822" y="2733"/>
                      <a:pt x="2178" y="2381"/>
                      <a:pt x="1654" y="1887"/>
                    </a:cubicBezTo>
                    <a:cubicBezTo>
                      <a:pt x="1123" y="1393"/>
                      <a:pt x="719" y="727"/>
                      <a:pt x="704"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56" name="Google Shape;2356;p30"/>
              <p:cNvSpPr/>
              <p:nvPr/>
            </p:nvSpPr>
            <p:spPr>
              <a:xfrm>
                <a:off x="3967321" y="1228951"/>
                <a:ext cx="1209357" cy="1565893"/>
              </a:xfrm>
              <a:custGeom>
                <a:avLst/>
                <a:gdLst/>
                <a:ahLst/>
                <a:cxnLst/>
                <a:rect l="l" t="t" r="r" b="b"/>
                <a:pathLst>
                  <a:path w="6401" h="8288" extrusionOk="0">
                    <a:moveTo>
                      <a:pt x="712" y="135"/>
                    </a:moveTo>
                    <a:cubicBezTo>
                      <a:pt x="749" y="786"/>
                      <a:pt x="1086" y="1445"/>
                      <a:pt x="1678" y="1999"/>
                    </a:cubicBezTo>
                    <a:cubicBezTo>
                      <a:pt x="2164" y="2456"/>
                      <a:pt x="2748" y="2793"/>
                      <a:pt x="3309" y="3122"/>
                    </a:cubicBezTo>
                    <a:lnTo>
                      <a:pt x="3482" y="3219"/>
                    </a:lnTo>
                    <a:cubicBezTo>
                      <a:pt x="4088" y="3571"/>
                      <a:pt x="4724" y="3960"/>
                      <a:pt x="5188" y="4499"/>
                    </a:cubicBezTo>
                    <a:cubicBezTo>
                      <a:pt x="5967" y="5405"/>
                      <a:pt x="6266" y="6745"/>
                      <a:pt x="6004" y="8085"/>
                    </a:cubicBezTo>
                    <a:lnTo>
                      <a:pt x="5608" y="8137"/>
                    </a:lnTo>
                    <a:cubicBezTo>
                      <a:pt x="5802" y="6633"/>
                      <a:pt x="5308" y="5188"/>
                      <a:pt x="4305" y="4372"/>
                    </a:cubicBezTo>
                    <a:cubicBezTo>
                      <a:pt x="3826" y="3975"/>
                      <a:pt x="3250" y="3728"/>
                      <a:pt x="2688" y="3481"/>
                    </a:cubicBezTo>
                    <a:cubicBezTo>
                      <a:pt x="2538" y="3421"/>
                      <a:pt x="2389" y="3354"/>
                      <a:pt x="2246" y="3294"/>
                    </a:cubicBezTo>
                    <a:cubicBezTo>
                      <a:pt x="1685" y="3040"/>
                      <a:pt x="996" y="2673"/>
                      <a:pt x="592" y="2066"/>
                    </a:cubicBezTo>
                    <a:cubicBezTo>
                      <a:pt x="285" y="1595"/>
                      <a:pt x="135" y="981"/>
                      <a:pt x="135" y="195"/>
                    </a:cubicBezTo>
                    <a:lnTo>
                      <a:pt x="712" y="135"/>
                    </a:lnTo>
                    <a:close/>
                    <a:moveTo>
                      <a:pt x="832" y="0"/>
                    </a:moveTo>
                    <a:lnTo>
                      <a:pt x="16" y="83"/>
                    </a:lnTo>
                    <a:lnTo>
                      <a:pt x="16" y="135"/>
                    </a:lnTo>
                    <a:cubicBezTo>
                      <a:pt x="1" y="981"/>
                      <a:pt x="158" y="1632"/>
                      <a:pt x="495" y="2134"/>
                    </a:cubicBezTo>
                    <a:cubicBezTo>
                      <a:pt x="914" y="2770"/>
                      <a:pt x="1625" y="3144"/>
                      <a:pt x="2194" y="3406"/>
                    </a:cubicBezTo>
                    <a:cubicBezTo>
                      <a:pt x="2336" y="3474"/>
                      <a:pt x="2486" y="3534"/>
                      <a:pt x="2636" y="3601"/>
                    </a:cubicBezTo>
                    <a:cubicBezTo>
                      <a:pt x="3190" y="3833"/>
                      <a:pt x="3766" y="4080"/>
                      <a:pt x="4230" y="4462"/>
                    </a:cubicBezTo>
                    <a:cubicBezTo>
                      <a:pt x="5211" y="5270"/>
                      <a:pt x="5690" y="6708"/>
                      <a:pt x="5480" y="8205"/>
                    </a:cubicBezTo>
                    <a:lnTo>
                      <a:pt x="5465" y="8287"/>
                    </a:lnTo>
                    <a:lnTo>
                      <a:pt x="6109" y="8197"/>
                    </a:lnTo>
                    <a:lnTo>
                      <a:pt x="6117" y="8152"/>
                    </a:lnTo>
                    <a:cubicBezTo>
                      <a:pt x="6401" y="6760"/>
                      <a:pt x="6094" y="5368"/>
                      <a:pt x="5278" y="4424"/>
                    </a:cubicBezTo>
                    <a:cubicBezTo>
                      <a:pt x="4799" y="3863"/>
                      <a:pt x="4163" y="3466"/>
                      <a:pt x="3541" y="3114"/>
                    </a:cubicBezTo>
                    <a:lnTo>
                      <a:pt x="3377" y="3017"/>
                    </a:lnTo>
                    <a:cubicBezTo>
                      <a:pt x="2815" y="2688"/>
                      <a:pt x="2239" y="2358"/>
                      <a:pt x="1760" y="1909"/>
                    </a:cubicBezTo>
                    <a:cubicBezTo>
                      <a:pt x="1423" y="1595"/>
                      <a:pt x="854" y="929"/>
                      <a:pt x="839" y="68"/>
                    </a:cubicBezTo>
                    <a:lnTo>
                      <a:pt x="832"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57" name="Google Shape;2357;p30"/>
              <p:cNvSpPr/>
              <p:nvPr/>
            </p:nvSpPr>
            <p:spPr>
              <a:xfrm>
                <a:off x="4607995" y="1885129"/>
                <a:ext cx="519187" cy="768210"/>
              </a:xfrm>
              <a:custGeom>
                <a:avLst/>
                <a:gdLst/>
                <a:ahLst/>
                <a:cxnLst/>
                <a:rect l="l" t="t" r="r" b="b"/>
                <a:pathLst>
                  <a:path w="2748" h="4066" extrusionOk="0">
                    <a:moveTo>
                      <a:pt x="368" y="1"/>
                    </a:moveTo>
                    <a:cubicBezTo>
                      <a:pt x="240" y="61"/>
                      <a:pt x="121" y="113"/>
                      <a:pt x="1" y="180"/>
                    </a:cubicBezTo>
                    <a:cubicBezTo>
                      <a:pt x="719" y="532"/>
                      <a:pt x="1348" y="1064"/>
                      <a:pt x="1737" y="1670"/>
                    </a:cubicBezTo>
                    <a:cubicBezTo>
                      <a:pt x="2142" y="2306"/>
                      <a:pt x="2291" y="3317"/>
                      <a:pt x="2374" y="4065"/>
                    </a:cubicBezTo>
                    <a:cubicBezTo>
                      <a:pt x="2748" y="3025"/>
                      <a:pt x="2104" y="1550"/>
                      <a:pt x="1303" y="764"/>
                    </a:cubicBezTo>
                    <a:cubicBezTo>
                      <a:pt x="1011" y="487"/>
                      <a:pt x="697" y="233"/>
                      <a:pt x="368"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58" name="Google Shape;2358;p30"/>
              <p:cNvSpPr/>
              <p:nvPr/>
            </p:nvSpPr>
            <p:spPr>
              <a:xfrm>
                <a:off x="3950317" y="1241609"/>
                <a:ext cx="1182529" cy="1539065"/>
              </a:xfrm>
              <a:custGeom>
                <a:avLst/>
                <a:gdLst/>
                <a:ahLst/>
                <a:cxnLst/>
                <a:rect l="l" t="t" r="r" b="b"/>
                <a:pathLst>
                  <a:path w="6259" h="8146" extrusionOk="0">
                    <a:moveTo>
                      <a:pt x="5548" y="1"/>
                    </a:moveTo>
                    <a:cubicBezTo>
                      <a:pt x="5533" y="727"/>
                      <a:pt x="5129" y="1393"/>
                      <a:pt x="4605" y="1887"/>
                    </a:cubicBezTo>
                    <a:cubicBezTo>
                      <a:pt x="4081" y="2381"/>
                      <a:pt x="3437" y="2733"/>
                      <a:pt x="2808" y="3100"/>
                    </a:cubicBezTo>
                    <a:cubicBezTo>
                      <a:pt x="2187" y="3459"/>
                      <a:pt x="1558" y="3848"/>
                      <a:pt x="1086" y="4395"/>
                    </a:cubicBezTo>
                    <a:cubicBezTo>
                      <a:pt x="240" y="5383"/>
                      <a:pt x="1" y="6798"/>
                      <a:pt x="270" y="8070"/>
                    </a:cubicBezTo>
                    <a:lnTo>
                      <a:pt x="787" y="8145"/>
                    </a:lnTo>
                    <a:cubicBezTo>
                      <a:pt x="592" y="6768"/>
                      <a:pt x="982" y="5233"/>
                      <a:pt x="2052" y="4350"/>
                    </a:cubicBezTo>
                    <a:cubicBezTo>
                      <a:pt x="2651" y="3856"/>
                      <a:pt x="3399" y="3601"/>
                      <a:pt x="4103" y="3280"/>
                    </a:cubicBezTo>
                    <a:cubicBezTo>
                      <a:pt x="4747" y="2988"/>
                      <a:pt x="5391" y="2621"/>
                      <a:pt x="5780" y="2037"/>
                    </a:cubicBezTo>
                    <a:cubicBezTo>
                      <a:pt x="6162" y="1468"/>
                      <a:pt x="6259" y="749"/>
                      <a:pt x="6251" y="68"/>
                    </a:cubicBezTo>
                    <a:lnTo>
                      <a:pt x="5548" y="1"/>
                    </a:ln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59" name="Google Shape;2359;p30"/>
              <p:cNvSpPr/>
              <p:nvPr/>
            </p:nvSpPr>
            <p:spPr>
              <a:xfrm>
                <a:off x="3934824" y="1228951"/>
                <a:ext cx="1210868" cy="1565893"/>
              </a:xfrm>
              <a:custGeom>
                <a:avLst/>
                <a:gdLst/>
                <a:ahLst/>
                <a:cxnLst/>
                <a:rect l="l" t="t" r="r" b="b"/>
                <a:pathLst>
                  <a:path w="6409" h="8288" extrusionOk="0">
                    <a:moveTo>
                      <a:pt x="5690" y="135"/>
                    </a:moveTo>
                    <a:lnTo>
                      <a:pt x="6266" y="195"/>
                    </a:lnTo>
                    <a:cubicBezTo>
                      <a:pt x="6274" y="981"/>
                      <a:pt x="6124" y="1595"/>
                      <a:pt x="5809" y="2066"/>
                    </a:cubicBezTo>
                    <a:cubicBezTo>
                      <a:pt x="5405" y="2673"/>
                      <a:pt x="4717" y="3040"/>
                      <a:pt x="4163" y="3294"/>
                    </a:cubicBezTo>
                    <a:cubicBezTo>
                      <a:pt x="4013" y="3354"/>
                      <a:pt x="3871" y="3421"/>
                      <a:pt x="3721" y="3481"/>
                    </a:cubicBezTo>
                    <a:cubicBezTo>
                      <a:pt x="3160" y="3728"/>
                      <a:pt x="2576" y="3975"/>
                      <a:pt x="2097" y="4372"/>
                    </a:cubicBezTo>
                    <a:cubicBezTo>
                      <a:pt x="1101" y="5188"/>
                      <a:pt x="607" y="6633"/>
                      <a:pt x="794" y="8137"/>
                    </a:cubicBezTo>
                    <a:lnTo>
                      <a:pt x="405" y="8085"/>
                    </a:lnTo>
                    <a:lnTo>
                      <a:pt x="397" y="8085"/>
                    </a:lnTo>
                    <a:cubicBezTo>
                      <a:pt x="135" y="6745"/>
                      <a:pt x="442" y="5405"/>
                      <a:pt x="1221" y="4499"/>
                    </a:cubicBezTo>
                    <a:cubicBezTo>
                      <a:pt x="1685" y="3960"/>
                      <a:pt x="2314" y="3571"/>
                      <a:pt x="2927" y="3219"/>
                    </a:cubicBezTo>
                    <a:lnTo>
                      <a:pt x="3092" y="3122"/>
                    </a:lnTo>
                    <a:cubicBezTo>
                      <a:pt x="3661" y="2793"/>
                      <a:pt x="4245" y="2456"/>
                      <a:pt x="4724" y="1999"/>
                    </a:cubicBezTo>
                    <a:cubicBezTo>
                      <a:pt x="5315" y="1445"/>
                      <a:pt x="5660" y="786"/>
                      <a:pt x="5690" y="135"/>
                    </a:cubicBezTo>
                    <a:close/>
                    <a:moveTo>
                      <a:pt x="5570" y="0"/>
                    </a:moveTo>
                    <a:lnTo>
                      <a:pt x="5570" y="68"/>
                    </a:lnTo>
                    <a:cubicBezTo>
                      <a:pt x="5555" y="929"/>
                      <a:pt x="4979" y="1595"/>
                      <a:pt x="4642" y="1909"/>
                    </a:cubicBezTo>
                    <a:cubicBezTo>
                      <a:pt x="4170" y="2358"/>
                      <a:pt x="3594" y="2688"/>
                      <a:pt x="3032" y="3017"/>
                    </a:cubicBezTo>
                    <a:lnTo>
                      <a:pt x="2860" y="3114"/>
                    </a:lnTo>
                    <a:cubicBezTo>
                      <a:pt x="2246" y="3466"/>
                      <a:pt x="1603" y="3863"/>
                      <a:pt x="1123" y="4424"/>
                    </a:cubicBezTo>
                    <a:cubicBezTo>
                      <a:pt x="315" y="5368"/>
                      <a:pt x="1" y="6760"/>
                      <a:pt x="285" y="8152"/>
                    </a:cubicBezTo>
                    <a:lnTo>
                      <a:pt x="300" y="8197"/>
                    </a:lnTo>
                    <a:lnTo>
                      <a:pt x="944" y="8287"/>
                    </a:lnTo>
                    <a:lnTo>
                      <a:pt x="929" y="8205"/>
                    </a:lnTo>
                    <a:cubicBezTo>
                      <a:pt x="719" y="6708"/>
                      <a:pt x="1198" y="5270"/>
                      <a:pt x="2179" y="4462"/>
                    </a:cubicBezTo>
                    <a:cubicBezTo>
                      <a:pt x="2643" y="4080"/>
                      <a:pt x="3212" y="3833"/>
                      <a:pt x="3766" y="3601"/>
                    </a:cubicBezTo>
                    <a:cubicBezTo>
                      <a:pt x="3916" y="3534"/>
                      <a:pt x="4065" y="3474"/>
                      <a:pt x="4215" y="3406"/>
                    </a:cubicBezTo>
                    <a:cubicBezTo>
                      <a:pt x="4784" y="3144"/>
                      <a:pt x="5495" y="2770"/>
                      <a:pt x="5914" y="2134"/>
                    </a:cubicBezTo>
                    <a:cubicBezTo>
                      <a:pt x="6251" y="1632"/>
                      <a:pt x="6408" y="981"/>
                      <a:pt x="6393" y="135"/>
                    </a:cubicBezTo>
                    <a:lnTo>
                      <a:pt x="6393" y="83"/>
                    </a:lnTo>
                    <a:lnTo>
                      <a:pt x="5570"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60" name="Google Shape;2360;p30"/>
              <p:cNvSpPr/>
              <p:nvPr/>
            </p:nvSpPr>
            <p:spPr>
              <a:xfrm>
                <a:off x="4080492" y="1336456"/>
                <a:ext cx="935027" cy="70851"/>
              </a:xfrm>
              <a:custGeom>
                <a:avLst/>
                <a:gdLst/>
                <a:ahLst/>
                <a:cxnLst/>
                <a:rect l="l" t="t" r="r" b="b"/>
                <a:pathLst>
                  <a:path w="4949" h="375" extrusionOk="0">
                    <a:moveTo>
                      <a:pt x="188" y="0"/>
                    </a:moveTo>
                    <a:cubicBezTo>
                      <a:pt x="90" y="0"/>
                      <a:pt x="1" y="83"/>
                      <a:pt x="1" y="187"/>
                    </a:cubicBezTo>
                    <a:cubicBezTo>
                      <a:pt x="1" y="292"/>
                      <a:pt x="90" y="375"/>
                      <a:pt x="188" y="375"/>
                    </a:cubicBezTo>
                    <a:lnTo>
                      <a:pt x="4761" y="375"/>
                    </a:lnTo>
                    <a:cubicBezTo>
                      <a:pt x="4866" y="375"/>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61" name="Google Shape;2361;p30"/>
              <p:cNvSpPr/>
              <p:nvPr/>
            </p:nvSpPr>
            <p:spPr>
              <a:xfrm>
                <a:off x="4053663" y="1323608"/>
                <a:ext cx="990195" cy="95034"/>
              </a:xfrm>
              <a:custGeom>
                <a:avLst/>
                <a:gdLst/>
                <a:ahLst/>
                <a:cxnLst/>
                <a:rect l="l" t="t" r="r" b="b"/>
                <a:pathLst>
                  <a:path w="5241" h="503" extrusionOk="0">
                    <a:moveTo>
                      <a:pt x="4903" y="128"/>
                    </a:moveTo>
                    <a:cubicBezTo>
                      <a:pt x="5076" y="128"/>
                      <a:pt x="5076" y="383"/>
                      <a:pt x="4903" y="383"/>
                    </a:cubicBezTo>
                    <a:lnTo>
                      <a:pt x="330" y="383"/>
                    </a:lnTo>
                    <a:cubicBezTo>
                      <a:pt x="165" y="383"/>
                      <a:pt x="165" y="128"/>
                      <a:pt x="330" y="128"/>
                    </a:cubicBezTo>
                    <a:close/>
                    <a:moveTo>
                      <a:pt x="330" y="1"/>
                    </a:moveTo>
                    <a:cubicBezTo>
                      <a:pt x="0" y="1"/>
                      <a:pt x="0" y="503"/>
                      <a:pt x="330" y="503"/>
                    </a:cubicBezTo>
                    <a:lnTo>
                      <a:pt x="4903" y="503"/>
                    </a:lnTo>
                    <a:cubicBezTo>
                      <a:pt x="5240" y="503"/>
                      <a:pt x="5240" y="1"/>
                      <a:pt x="4903"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62" name="Google Shape;2362;p30"/>
              <p:cNvSpPr/>
              <p:nvPr/>
            </p:nvSpPr>
            <p:spPr>
              <a:xfrm>
                <a:off x="4181005" y="1525960"/>
                <a:ext cx="734192" cy="72362"/>
              </a:xfrm>
              <a:custGeom>
                <a:avLst/>
                <a:gdLst/>
                <a:ahLst/>
                <a:cxnLst/>
                <a:rect l="l" t="t" r="r" b="b"/>
                <a:pathLst>
                  <a:path w="3886" h="383" extrusionOk="0">
                    <a:moveTo>
                      <a:pt x="187" y="0"/>
                    </a:moveTo>
                    <a:cubicBezTo>
                      <a:pt x="82" y="0"/>
                      <a:pt x="0" y="90"/>
                      <a:pt x="0" y="188"/>
                    </a:cubicBezTo>
                    <a:lnTo>
                      <a:pt x="0" y="195"/>
                    </a:lnTo>
                    <a:cubicBezTo>
                      <a:pt x="0" y="300"/>
                      <a:pt x="82" y="382"/>
                      <a:pt x="187" y="382"/>
                    </a:cubicBezTo>
                    <a:lnTo>
                      <a:pt x="3698" y="382"/>
                    </a:lnTo>
                    <a:cubicBezTo>
                      <a:pt x="3803" y="382"/>
                      <a:pt x="3885" y="300"/>
                      <a:pt x="3885" y="195"/>
                    </a:cubicBezTo>
                    <a:lnTo>
                      <a:pt x="3885" y="188"/>
                    </a:lnTo>
                    <a:cubicBezTo>
                      <a:pt x="3885" y="90"/>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63" name="Google Shape;2363;p30"/>
              <p:cNvSpPr/>
              <p:nvPr/>
            </p:nvSpPr>
            <p:spPr>
              <a:xfrm>
                <a:off x="4153987" y="1514623"/>
                <a:ext cx="789360" cy="95034"/>
              </a:xfrm>
              <a:custGeom>
                <a:avLst/>
                <a:gdLst/>
                <a:ahLst/>
                <a:cxnLst/>
                <a:rect l="l" t="t" r="r" b="b"/>
                <a:pathLst>
                  <a:path w="4178" h="503" extrusionOk="0">
                    <a:moveTo>
                      <a:pt x="3841" y="128"/>
                    </a:moveTo>
                    <a:cubicBezTo>
                      <a:pt x="4013" y="128"/>
                      <a:pt x="4013" y="375"/>
                      <a:pt x="3841" y="375"/>
                    </a:cubicBezTo>
                    <a:lnTo>
                      <a:pt x="330" y="375"/>
                    </a:lnTo>
                    <a:cubicBezTo>
                      <a:pt x="166" y="375"/>
                      <a:pt x="166" y="128"/>
                      <a:pt x="330" y="128"/>
                    </a:cubicBezTo>
                    <a:close/>
                    <a:moveTo>
                      <a:pt x="330" y="1"/>
                    </a:moveTo>
                    <a:cubicBezTo>
                      <a:pt x="1" y="1"/>
                      <a:pt x="1" y="502"/>
                      <a:pt x="330" y="502"/>
                    </a:cubicBezTo>
                    <a:lnTo>
                      <a:pt x="3841" y="502"/>
                    </a:lnTo>
                    <a:cubicBezTo>
                      <a:pt x="4178" y="502"/>
                      <a:pt x="4178" y="1"/>
                      <a:pt x="384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64" name="Google Shape;2364;p30"/>
              <p:cNvSpPr/>
              <p:nvPr/>
            </p:nvSpPr>
            <p:spPr>
              <a:xfrm>
                <a:off x="4181005" y="2101651"/>
                <a:ext cx="734192" cy="72173"/>
              </a:xfrm>
              <a:custGeom>
                <a:avLst/>
                <a:gdLst/>
                <a:ahLst/>
                <a:cxnLst/>
                <a:rect l="l" t="t" r="r" b="b"/>
                <a:pathLst>
                  <a:path w="3886" h="382" extrusionOk="0">
                    <a:moveTo>
                      <a:pt x="187" y="0"/>
                    </a:moveTo>
                    <a:cubicBezTo>
                      <a:pt x="82" y="0"/>
                      <a:pt x="0" y="82"/>
                      <a:pt x="0" y="187"/>
                    </a:cubicBezTo>
                    <a:lnTo>
                      <a:pt x="0" y="195"/>
                    </a:lnTo>
                    <a:cubicBezTo>
                      <a:pt x="0" y="292"/>
                      <a:pt x="82" y="382"/>
                      <a:pt x="187" y="382"/>
                    </a:cubicBezTo>
                    <a:lnTo>
                      <a:pt x="3698" y="382"/>
                    </a:lnTo>
                    <a:cubicBezTo>
                      <a:pt x="3803" y="382"/>
                      <a:pt x="3885" y="292"/>
                      <a:pt x="3885" y="195"/>
                    </a:cubicBezTo>
                    <a:lnTo>
                      <a:pt x="3885" y="187"/>
                    </a:lnTo>
                    <a:cubicBezTo>
                      <a:pt x="3885" y="82"/>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65" name="Google Shape;2365;p30"/>
              <p:cNvSpPr/>
              <p:nvPr/>
            </p:nvSpPr>
            <p:spPr>
              <a:xfrm>
                <a:off x="4153987" y="2090314"/>
                <a:ext cx="788037" cy="94845"/>
              </a:xfrm>
              <a:custGeom>
                <a:avLst/>
                <a:gdLst/>
                <a:ahLst/>
                <a:cxnLst/>
                <a:rect l="l" t="t" r="r" b="b"/>
                <a:pathLst>
                  <a:path w="4171" h="502" extrusionOk="0">
                    <a:moveTo>
                      <a:pt x="3841" y="127"/>
                    </a:moveTo>
                    <a:cubicBezTo>
                      <a:pt x="4013" y="127"/>
                      <a:pt x="4013" y="374"/>
                      <a:pt x="3841" y="374"/>
                    </a:cubicBezTo>
                    <a:lnTo>
                      <a:pt x="330" y="374"/>
                    </a:lnTo>
                    <a:cubicBezTo>
                      <a:pt x="166" y="374"/>
                      <a:pt x="166" y="127"/>
                      <a:pt x="330" y="127"/>
                    </a:cubicBezTo>
                    <a:close/>
                    <a:moveTo>
                      <a:pt x="330" y="0"/>
                    </a:moveTo>
                    <a:cubicBezTo>
                      <a:pt x="1" y="8"/>
                      <a:pt x="1" y="494"/>
                      <a:pt x="330" y="502"/>
                    </a:cubicBezTo>
                    <a:lnTo>
                      <a:pt x="3841" y="502"/>
                    </a:lnTo>
                    <a:cubicBezTo>
                      <a:pt x="4170" y="494"/>
                      <a:pt x="4170" y="8"/>
                      <a:pt x="3841"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66" name="Google Shape;2366;p30"/>
              <p:cNvSpPr/>
              <p:nvPr/>
            </p:nvSpPr>
            <p:spPr>
              <a:xfrm>
                <a:off x="4080492" y="2337822"/>
                <a:ext cx="935027" cy="70851"/>
              </a:xfrm>
              <a:custGeom>
                <a:avLst/>
                <a:gdLst/>
                <a:ahLst/>
                <a:cxnLst/>
                <a:rect l="l" t="t" r="r" b="b"/>
                <a:pathLst>
                  <a:path w="4949" h="375" extrusionOk="0">
                    <a:moveTo>
                      <a:pt x="188" y="0"/>
                    </a:moveTo>
                    <a:cubicBezTo>
                      <a:pt x="90" y="0"/>
                      <a:pt x="1" y="83"/>
                      <a:pt x="1" y="187"/>
                    </a:cubicBezTo>
                    <a:cubicBezTo>
                      <a:pt x="1" y="292"/>
                      <a:pt x="90" y="374"/>
                      <a:pt x="188" y="374"/>
                    </a:cubicBezTo>
                    <a:lnTo>
                      <a:pt x="4761" y="374"/>
                    </a:lnTo>
                    <a:cubicBezTo>
                      <a:pt x="4866" y="374"/>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67" name="Google Shape;2367;p30"/>
              <p:cNvSpPr/>
              <p:nvPr/>
            </p:nvSpPr>
            <p:spPr>
              <a:xfrm>
                <a:off x="4053663" y="2326486"/>
                <a:ext cx="990195" cy="94845"/>
              </a:xfrm>
              <a:custGeom>
                <a:avLst/>
                <a:gdLst/>
                <a:ahLst/>
                <a:cxnLst/>
                <a:rect l="l" t="t" r="r" b="b"/>
                <a:pathLst>
                  <a:path w="5241" h="502" extrusionOk="0">
                    <a:moveTo>
                      <a:pt x="4903" y="120"/>
                    </a:moveTo>
                    <a:cubicBezTo>
                      <a:pt x="5076" y="120"/>
                      <a:pt x="5076" y="375"/>
                      <a:pt x="4903" y="375"/>
                    </a:cubicBezTo>
                    <a:lnTo>
                      <a:pt x="330" y="375"/>
                    </a:lnTo>
                    <a:cubicBezTo>
                      <a:pt x="165" y="375"/>
                      <a:pt x="165" y="120"/>
                      <a:pt x="330" y="120"/>
                    </a:cubicBezTo>
                    <a:close/>
                    <a:moveTo>
                      <a:pt x="330" y="0"/>
                    </a:moveTo>
                    <a:cubicBezTo>
                      <a:pt x="0" y="0"/>
                      <a:pt x="0" y="502"/>
                      <a:pt x="330" y="502"/>
                    </a:cubicBezTo>
                    <a:lnTo>
                      <a:pt x="4903" y="502"/>
                    </a:lnTo>
                    <a:cubicBezTo>
                      <a:pt x="5240" y="502"/>
                      <a:pt x="5240" y="0"/>
                      <a:pt x="4903"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68" name="Google Shape;2368;p30"/>
              <p:cNvSpPr/>
              <p:nvPr/>
            </p:nvSpPr>
            <p:spPr>
              <a:xfrm>
                <a:off x="4035337" y="2573993"/>
                <a:ext cx="1025526" cy="70851"/>
              </a:xfrm>
              <a:custGeom>
                <a:avLst/>
                <a:gdLst/>
                <a:ahLst/>
                <a:cxnLst/>
                <a:rect l="l" t="t" r="r" b="b"/>
                <a:pathLst>
                  <a:path w="5428" h="375" extrusionOk="0">
                    <a:moveTo>
                      <a:pt x="187" y="0"/>
                    </a:moveTo>
                    <a:cubicBezTo>
                      <a:pt x="90" y="0"/>
                      <a:pt x="0" y="83"/>
                      <a:pt x="0" y="187"/>
                    </a:cubicBezTo>
                    <a:cubicBezTo>
                      <a:pt x="0" y="292"/>
                      <a:pt x="90" y="375"/>
                      <a:pt x="187" y="375"/>
                    </a:cubicBezTo>
                    <a:lnTo>
                      <a:pt x="5240" y="375"/>
                    </a:lnTo>
                    <a:cubicBezTo>
                      <a:pt x="5345" y="375"/>
                      <a:pt x="5427" y="292"/>
                      <a:pt x="5427" y="187"/>
                    </a:cubicBezTo>
                    <a:cubicBezTo>
                      <a:pt x="5427" y="83"/>
                      <a:pt x="5345" y="0"/>
                      <a:pt x="524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69" name="Google Shape;2369;p30"/>
              <p:cNvSpPr/>
              <p:nvPr/>
            </p:nvSpPr>
            <p:spPr>
              <a:xfrm>
                <a:off x="4009831" y="2562657"/>
                <a:ext cx="1077860" cy="93523"/>
              </a:xfrm>
              <a:custGeom>
                <a:avLst/>
                <a:gdLst/>
                <a:ahLst/>
                <a:cxnLst/>
                <a:rect l="l" t="t" r="r" b="b"/>
                <a:pathLst>
                  <a:path w="5705" h="495" extrusionOk="0">
                    <a:moveTo>
                      <a:pt x="5375" y="120"/>
                    </a:moveTo>
                    <a:cubicBezTo>
                      <a:pt x="5547" y="120"/>
                      <a:pt x="5547" y="375"/>
                      <a:pt x="5375" y="375"/>
                    </a:cubicBezTo>
                    <a:lnTo>
                      <a:pt x="322" y="375"/>
                    </a:lnTo>
                    <a:cubicBezTo>
                      <a:pt x="158" y="375"/>
                      <a:pt x="158" y="120"/>
                      <a:pt x="322" y="120"/>
                    </a:cubicBezTo>
                    <a:close/>
                    <a:moveTo>
                      <a:pt x="322" y="0"/>
                    </a:moveTo>
                    <a:cubicBezTo>
                      <a:pt x="0" y="0"/>
                      <a:pt x="0" y="494"/>
                      <a:pt x="322" y="494"/>
                    </a:cubicBezTo>
                    <a:lnTo>
                      <a:pt x="5375" y="494"/>
                    </a:lnTo>
                    <a:cubicBezTo>
                      <a:pt x="5704" y="494"/>
                      <a:pt x="5704" y="0"/>
                      <a:pt x="5375"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70" name="Google Shape;2370;p30"/>
              <p:cNvSpPr/>
              <p:nvPr/>
            </p:nvSpPr>
            <p:spPr>
              <a:xfrm>
                <a:off x="4482165" y="1442449"/>
                <a:ext cx="598349" cy="523539"/>
              </a:xfrm>
              <a:custGeom>
                <a:avLst/>
                <a:gdLst/>
                <a:ahLst/>
                <a:cxnLst/>
                <a:rect l="l" t="t" r="r" b="b"/>
                <a:pathLst>
                  <a:path w="3167" h="2771" extrusionOk="0">
                    <a:moveTo>
                      <a:pt x="3167" y="1"/>
                    </a:moveTo>
                    <a:cubicBezTo>
                      <a:pt x="2905" y="682"/>
                      <a:pt x="2411" y="1251"/>
                      <a:pt x="1835" y="1693"/>
                    </a:cubicBezTo>
                    <a:cubicBezTo>
                      <a:pt x="1273" y="2127"/>
                      <a:pt x="659" y="2493"/>
                      <a:pt x="1" y="2770"/>
                    </a:cubicBezTo>
                    <a:cubicBezTo>
                      <a:pt x="742" y="2568"/>
                      <a:pt x="1415" y="2306"/>
                      <a:pt x="2029" y="1842"/>
                    </a:cubicBezTo>
                    <a:cubicBezTo>
                      <a:pt x="2621" y="1386"/>
                      <a:pt x="3025" y="734"/>
                      <a:pt x="3167"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71" name="Google Shape;2371;p30"/>
              <p:cNvSpPr/>
              <p:nvPr/>
            </p:nvSpPr>
            <p:spPr>
              <a:xfrm>
                <a:off x="4271504" y="1678054"/>
                <a:ext cx="259026" cy="148314"/>
              </a:xfrm>
              <a:custGeom>
                <a:avLst/>
                <a:gdLst/>
                <a:ahLst/>
                <a:cxnLst/>
                <a:rect l="l" t="t" r="r" b="b"/>
                <a:pathLst>
                  <a:path w="1371" h="785" extrusionOk="0">
                    <a:moveTo>
                      <a:pt x="124" y="1"/>
                    </a:moveTo>
                    <a:cubicBezTo>
                      <a:pt x="80" y="1"/>
                      <a:pt x="36" y="14"/>
                      <a:pt x="0" y="41"/>
                    </a:cubicBezTo>
                    <a:cubicBezTo>
                      <a:pt x="180" y="236"/>
                      <a:pt x="389" y="408"/>
                      <a:pt x="606" y="565"/>
                    </a:cubicBezTo>
                    <a:cubicBezTo>
                      <a:pt x="719" y="655"/>
                      <a:pt x="846" y="722"/>
                      <a:pt x="981" y="767"/>
                    </a:cubicBezTo>
                    <a:cubicBezTo>
                      <a:pt x="1018" y="779"/>
                      <a:pt x="1056" y="785"/>
                      <a:pt x="1093" y="785"/>
                    </a:cubicBezTo>
                    <a:cubicBezTo>
                      <a:pt x="1198" y="785"/>
                      <a:pt x="1298" y="740"/>
                      <a:pt x="1370" y="663"/>
                    </a:cubicBezTo>
                    <a:cubicBezTo>
                      <a:pt x="1026" y="520"/>
                      <a:pt x="704" y="348"/>
                      <a:pt x="397" y="131"/>
                    </a:cubicBezTo>
                    <a:cubicBezTo>
                      <a:pt x="344" y="86"/>
                      <a:pt x="277" y="49"/>
                      <a:pt x="210" y="19"/>
                    </a:cubicBezTo>
                    <a:cubicBezTo>
                      <a:pt x="183" y="7"/>
                      <a:pt x="153" y="1"/>
                      <a:pt x="124"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2372" name="Google Shape;2372;p30"/>
            <p:cNvGrpSpPr/>
            <p:nvPr/>
          </p:nvGrpSpPr>
          <p:grpSpPr>
            <a:xfrm rot="-5400000" flipH="1">
              <a:off x="2675354" y="2555040"/>
              <a:ext cx="806584" cy="1017048"/>
              <a:chOff x="3934824" y="1228951"/>
              <a:chExt cx="1241854" cy="1565893"/>
            </a:xfrm>
          </p:grpSpPr>
          <p:sp>
            <p:nvSpPr>
              <p:cNvPr id="2373" name="Google Shape;2373;p30"/>
              <p:cNvSpPr/>
              <p:nvPr/>
            </p:nvSpPr>
            <p:spPr>
              <a:xfrm>
                <a:off x="3980168" y="1241609"/>
                <a:ext cx="1181017" cy="1539065"/>
              </a:xfrm>
              <a:custGeom>
                <a:avLst/>
                <a:gdLst/>
                <a:ahLst/>
                <a:cxnLst/>
                <a:rect l="l" t="t" r="r" b="b"/>
                <a:pathLst>
                  <a:path w="6251" h="8146" extrusionOk="0">
                    <a:moveTo>
                      <a:pt x="704" y="1"/>
                    </a:moveTo>
                    <a:lnTo>
                      <a:pt x="8" y="68"/>
                    </a:lnTo>
                    <a:cubicBezTo>
                      <a:pt x="0" y="749"/>
                      <a:pt x="97" y="1468"/>
                      <a:pt x="472" y="2037"/>
                    </a:cubicBezTo>
                    <a:cubicBezTo>
                      <a:pt x="868" y="2621"/>
                      <a:pt x="1505" y="2988"/>
                      <a:pt x="2148" y="3280"/>
                    </a:cubicBezTo>
                    <a:cubicBezTo>
                      <a:pt x="2852" y="3601"/>
                      <a:pt x="3601" y="3856"/>
                      <a:pt x="4200" y="4350"/>
                    </a:cubicBezTo>
                    <a:cubicBezTo>
                      <a:pt x="5278" y="5233"/>
                      <a:pt x="5667" y="6768"/>
                      <a:pt x="5472" y="8145"/>
                    </a:cubicBezTo>
                    <a:lnTo>
                      <a:pt x="5989" y="8070"/>
                    </a:lnTo>
                    <a:cubicBezTo>
                      <a:pt x="6251" y="6798"/>
                      <a:pt x="6019" y="5383"/>
                      <a:pt x="5165" y="4395"/>
                    </a:cubicBezTo>
                    <a:cubicBezTo>
                      <a:pt x="4694" y="3848"/>
                      <a:pt x="4072" y="3459"/>
                      <a:pt x="3444" y="3100"/>
                    </a:cubicBezTo>
                    <a:cubicBezTo>
                      <a:pt x="2822" y="2733"/>
                      <a:pt x="2178" y="2381"/>
                      <a:pt x="1654" y="1887"/>
                    </a:cubicBezTo>
                    <a:cubicBezTo>
                      <a:pt x="1123" y="1393"/>
                      <a:pt x="719" y="727"/>
                      <a:pt x="704"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74" name="Google Shape;2374;p30"/>
              <p:cNvSpPr/>
              <p:nvPr/>
            </p:nvSpPr>
            <p:spPr>
              <a:xfrm>
                <a:off x="3967321" y="1228951"/>
                <a:ext cx="1209357" cy="1565893"/>
              </a:xfrm>
              <a:custGeom>
                <a:avLst/>
                <a:gdLst/>
                <a:ahLst/>
                <a:cxnLst/>
                <a:rect l="l" t="t" r="r" b="b"/>
                <a:pathLst>
                  <a:path w="6401" h="8288" extrusionOk="0">
                    <a:moveTo>
                      <a:pt x="712" y="135"/>
                    </a:moveTo>
                    <a:cubicBezTo>
                      <a:pt x="749" y="786"/>
                      <a:pt x="1086" y="1445"/>
                      <a:pt x="1678" y="1999"/>
                    </a:cubicBezTo>
                    <a:cubicBezTo>
                      <a:pt x="2164" y="2456"/>
                      <a:pt x="2748" y="2793"/>
                      <a:pt x="3309" y="3122"/>
                    </a:cubicBezTo>
                    <a:lnTo>
                      <a:pt x="3482" y="3219"/>
                    </a:lnTo>
                    <a:cubicBezTo>
                      <a:pt x="4088" y="3571"/>
                      <a:pt x="4724" y="3960"/>
                      <a:pt x="5188" y="4499"/>
                    </a:cubicBezTo>
                    <a:cubicBezTo>
                      <a:pt x="5967" y="5405"/>
                      <a:pt x="6266" y="6745"/>
                      <a:pt x="6004" y="8085"/>
                    </a:cubicBezTo>
                    <a:lnTo>
                      <a:pt x="5608" y="8137"/>
                    </a:lnTo>
                    <a:cubicBezTo>
                      <a:pt x="5802" y="6633"/>
                      <a:pt x="5308" y="5188"/>
                      <a:pt x="4305" y="4372"/>
                    </a:cubicBezTo>
                    <a:cubicBezTo>
                      <a:pt x="3826" y="3975"/>
                      <a:pt x="3250" y="3728"/>
                      <a:pt x="2688" y="3481"/>
                    </a:cubicBezTo>
                    <a:cubicBezTo>
                      <a:pt x="2538" y="3421"/>
                      <a:pt x="2389" y="3354"/>
                      <a:pt x="2246" y="3294"/>
                    </a:cubicBezTo>
                    <a:cubicBezTo>
                      <a:pt x="1685" y="3040"/>
                      <a:pt x="996" y="2673"/>
                      <a:pt x="592" y="2066"/>
                    </a:cubicBezTo>
                    <a:cubicBezTo>
                      <a:pt x="285" y="1595"/>
                      <a:pt x="135" y="981"/>
                      <a:pt x="135" y="195"/>
                    </a:cubicBezTo>
                    <a:lnTo>
                      <a:pt x="712" y="135"/>
                    </a:lnTo>
                    <a:close/>
                    <a:moveTo>
                      <a:pt x="832" y="0"/>
                    </a:moveTo>
                    <a:lnTo>
                      <a:pt x="16" y="83"/>
                    </a:lnTo>
                    <a:lnTo>
                      <a:pt x="16" y="135"/>
                    </a:lnTo>
                    <a:cubicBezTo>
                      <a:pt x="1" y="981"/>
                      <a:pt x="158" y="1632"/>
                      <a:pt x="495" y="2134"/>
                    </a:cubicBezTo>
                    <a:cubicBezTo>
                      <a:pt x="914" y="2770"/>
                      <a:pt x="1625" y="3144"/>
                      <a:pt x="2194" y="3406"/>
                    </a:cubicBezTo>
                    <a:cubicBezTo>
                      <a:pt x="2336" y="3474"/>
                      <a:pt x="2486" y="3534"/>
                      <a:pt x="2636" y="3601"/>
                    </a:cubicBezTo>
                    <a:cubicBezTo>
                      <a:pt x="3190" y="3833"/>
                      <a:pt x="3766" y="4080"/>
                      <a:pt x="4230" y="4462"/>
                    </a:cubicBezTo>
                    <a:cubicBezTo>
                      <a:pt x="5211" y="5270"/>
                      <a:pt x="5690" y="6708"/>
                      <a:pt x="5480" y="8205"/>
                    </a:cubicBezTo>
                    <a:lnTo>
                      <a:pt x="5465" y="8287"/>
                    </a:lnTo>
                    <a:lnTo>
                      <a:pt x="6109" y="8197"/>
                    </a:lnTo>
                    <a:lnTo>
                      <a:pt x="6117" y="8152"/>
                    </a:lnTo>
                    <a:cubicBezTo>
                      <a:pt x="6401" y="6760"/>
                      <a:pt x="6094" y="5368"/>
                      <a:pt x="5278" y="4424"/>
                    </a:cubicBezTo>
                    <a:cubicBezTo>
                      <a:pt x="4799" y="3863"/>
                      <a:pt x="4163" y="3466"/>
                      <a:pt x="3541" y="3114"/>
                    </a:cubicBezTo>
                    <a:lnTo>
                      <a:pt x="3377" y="3017"/>
                    </a:lnTo>
                    <a:cubicBezTo>
                      <a:pt x="2815" y="2688"/>
                      <a:pt x="2239" y="2358"/>
                      <a:pt x="1760" y="1909"/>
                    </a:cubicBezTo>
                    <a:cubicBezTo>
                      <a:pt x="1423" y="1595"/>
                      <a:pt x="854" y="929"/>
                      <a:pt x="839" y="68"/>
                    </a:cubicBezTo>
                    <a:lnTo>
                      <a:pt x="832"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75" name="Google Shape;2375;p30"/>
              <p:cNvSpPr/>
              <p:nvPr/>
            </p:nvSpPr>
            <p:spPr>
              <a:xfrm>
                <a:off x="4607995" y="1885129"/>
                <a:ext cx="519187" cy="768210"/>
              </a:xfrm>
              <a:custGeom>
                <a:avLst/>
                <a:gdLst/>
                <a:ahLst/>
                <a:cxnLst/>
                <a:rect l="l" t="t" r="r" b="b"/>
                <a:pathLst>
                  <a:path w="2748" h="4066" extrusionOk="0">
                    <a:moveTo>
                      <a:pt x="368" y="1"/>
                    </a:moveTo>
                    <a:cubicBezTo>
                      <a:pt x="240" y="61"/>
                      <a:pt x="121" y="113"/>
                      <a:pt x="1" y="180"/>
                    </a:cubicBezTo>
                    <a:cubicBezTo>
                      <a:pt x="719" y="532"/>
                      <a:pt x="1348" y="1064"/>
                      <a:pt x="1737" y="1670"/>
                    </a:cubicBezTo>
                    <a:cubicBezTo>
                      <a:pt x="2142" y="2306"/>
                      <a:pt x="2291" y="3317"/>
                      <a:pt x="2374" y="4065"/>
                    </a:cubicBezTo>
                    <a:cubicBezTo>
                      <a:pt x="2748" y="3025"/>
                      <a:pt x="2104" y="1550"/>
                      <a:pt x="1303" y="764"/>
                    </a:cubicBezTo>
                    <a:cubicBezTo>
                      <a:pt x="1011" y="487"/>
                      <a:pt x="697" y="233"/>
                      <a:pt x="368"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76" name="Google Shape;2376;p30"/>
              <p:cNvSpPr/>
              <p:nvPr/>
            </p:nvSpPr>
            <p:spPr>
              <a:xfrm>
                <a:off x="3950317" y="1241609"/>
                <a:ext cx="1182529" cy="1539065"/>
              </a:xfrm>
              <a:custGeom>
                <a:avLst/>
                <a:gdLst/>
                <a:ahLst/>
                <a:cxnLst/>
                <a:rect l="l" t="t" r="r" b="b"/>
                <a:pathLst>
                  <a:path w="6259" h="8146" extrusionOk="0">
                    <a:moveTo>
                      <a:pt x="5548" y="1"/>
                    </a:moveTo>
                    <a:cubicBezTo>
                      <a:pt x="5533" y="727"/>
                      <a:pt x="5129" y="1393"/>
                      <a:pt x="4605" y="1887"/>
                    </a:cubicBezTo>
                    <a:cubicBezTo>
                      <a:pt x="4081" y="2381"/>
                      <a:pt x="3437" y="2733"/>
                      <a:pt x="2808" y="3100"/>
                    </a:cubicBezTo>
                    <a:cubicBezTo>
                      <a:pt x="2187" y="3459"/>
                      <a:pt x="1558" y="3848"/>
                      <a:pt x="1086" y="4395"/>
                    </a:cubicBezTo>
                    <a:cubicBezTo>
                      <a:pt x="240" y="5383"/>
                      <a:pt x="1" y="6798"/>
                      <a:pt x="270" y="8070"/>
                    </a:cubicBezTo>
                    <a:lnTo>
                      <a:pt x="787" y="8145"/>
                    </a:lnTo>
                    <a:cubicBezTo>
                      <a:pt x="592" y="6768"/>
                      <a:pt x="982" y="5233"/>
                      <a:pt x="2052" y="4350"/>
                    </a:cubicBezTo>
                    <a:cubicBezTo>
                      <a:pt x="2651" y="3856"/>
                      <a:pt x="3399" y="3601"/>
                      <a:pt x="4103" y="3280"/>
                    </a:cubicBezTo>
                    <a:cubicBezTo>
                      <a:pt x="4747" y="2988"/>
                      <a:pt x="5391" y="2621"/>
                      <a:pt x="5780" y="2037"/>
                    </a:cubicBezTo>
                    <a:cubicBezTo>
                      <a:pt x="6162" y="1468"/>
                      <a:pt x="6259" y="749"/>
                      <a:pt x="6251" y="68"/>
                    </a:cubicBezTo>
                    <a:lnTo>
                      <a:pt x="5548" y="1"/>
                    </a:ln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77" name="Google Shape;2377;p30"/>
              <p:cNvSpPr/>
              <p:nvPr/>
            </p:nvSpPr>
            <p:spPr>
              <a:xfrm>
                <a:off x="3934824" y="1228951"/>
                <a:ext cx="1210868" cy="1565893"/>
              </a:xfrm>
              <a:custGeom>
                <a:avLst/>
                <a:gdLst/>
                <a:ahLst/>
                <a:cxnLst/>
                <a:rect l="l" t="t" r="r" b="b"/>
                <a:pathLst>
                  <a:path w="6409" h="8288" extrusionOk="0">
                    <a:moveTo>
                      <a:pt x="5690" y="135"/>
                    </a:moveTo>
                    <a:lnTo>
                      <a:pt x="6266" y="195"/>
                    </a:lnTo>
                    <a:cubicBezTo>
                      <a:pt x="6274" y="981"/>
                      <a:pt x="6124" y="1595"/>
                      <a:pt x="5809" y="2066"/>
                    </a:cubicBezTo>
                    <a:cubicBezTo>
                      <a:pt x="5405" y="2673"/>
                      <a:pt x="4717" y="3040"/>
                      <a:pt x="4163" y="3294"/>
                    </a:cubicBezTo>
                    <a:cubicBezTo>
                      <a:pt x="4013" y="3354"/>
                      <a:pt x="3871" y="3421"/>
                      <a:pt x="3721" y="3481"/>
                    </a:cubicBezTo>
                    <a:cubicBezTo>
                      <a:pt x="3160" y="3728"/>
                      <a:pt x="2576" y="3975"/>
                      <a:pt x="2097" y="4372"/>
                    </a:cubicBezTo>
                    <a:cubicBezTo>
                      <a:pt x="1101" y="5188"/>
                      <a:pt x="607" y="6633"/>
                      <a:pt x="794" y="8137"/>
                    </a:cubicBezTo>
                    <a:lnTo>
                      <a:pt x="405" y="8085"/>
                    </a:lnTo>
                    <a:lnTo>
                      <a:pt x="397" y="8085"/>
                    </a:lnTo>
                    <a:cubicBezTo>
                      <a:pt x="135" y="6745"/>
                      <a:pt x="442" y="5405"/>
                      <a:pt x="1221" y="4499"/>
                    </a:cubicBezTo>
                    <a:cubicBezTo>
                      <a:pt x="1685" y="3960"/>
                      <a:pt x="2314" y="3571"/>
                      <a:pt x="2927" y="3219"/>
                    </a:cubicBezTo>
                    <a:lnTo>
                      <a:pt x="3092" y="3122"/>
                    </a:lnTo>
                    <a:cubicBezTo>
                      <a:pt x="3661" y="2793"/>
                      <a:pt x="4245" y="2456"/>
                      <a:pt x="4724" y="1999"/>
                    </a:cubicBezTo>
                    <a:cubicBezTo>
                      <a:pt x="5315" y="1445"/>
                      <a:pt x="5660" y="786"/>
                      <a:pt x="5690" y="135"/>
                    </a:cubicBezTo>
                    <a:close/>
                    <a:moveTo>
                      <a:pt x="5570" y="0"/>
                    </a:moveTo>
                    <a:lnTo>
                      <a:pt x="5570" y="68"/>
                    </a:lnTo>
                    <a:cubicBezTo>
                      <a:pt x="5555" y="929"/>
                      <a:pt x="4979" y="1595"/>
                      <a:pt x="4642" y="1909"/>
                    </a:cubicBezTo>
                    <a:cubicBezTo>
                      <a:pt x="4170" y="2358"/>
                      <a:pt x="3594" y="2688"/>
                      <a:pt x="3032" y="3017"/>
                    </a:cubicBezTo>
                    <a:lnTo>
                      <a:pt x="2860" y="3114"/>
                    </a:lnTo>
                    <a:cubicBezTo>
                      <a:pt x="2246" y="3466"/>
                      <a:pt x="1603" y="3863"/>
                      <a:pt x="1123" y="4424"/>
                    </a:cubicBezTo>
                    <a:cubicBezTo>
                      <a:pt x="315" y="5368"/>
                      <a:pt x="1" y="6760"/>
                      <a:pt x="285" y="8152"/>
                    </a:cubicBezTo>
                    <a:lnTo>
                      <a:pt x="300" y="8197"/>
                    </a:lnTo>
                    <a:lnTo>
                      <a:pt x="944" y="8287"/>
                    </a:lnTo>
                    <a:lnTo>
                      <a:pt x="929" y="8205"/>
                    </a:lnTo>
                    <a:cubicBezTo>
                      <a:pt x="719" y="6708"/>
                      <a:pt x="1198" y="5270"/>
                      <a:pt x="2179" y="4462"/>
                    </a:cubicBezTo>
                    <a:cubicBezTo>
                      <a:pt x="2643" y="4080"/>
                      <a:pt x="3212" y="3833"/>
                      <a:pt x="3766" y="3601"/>
                    </a:cubicBezTo>
                    <a:cubicBezTo>
                      <a:pt x="3916" y="3534"/>
                      <a:pt x="4065" y="3474"/>
                      <a:pt x="4215" y="3406"/>
                    </a:cubicBezTo>
                    <a:cubicBezTo>
                      <a:pt x="4784" y="3144"/>
                      <a:pt x="5495" y="2770"/>
                      <a:pt x="5914" y="2134"/>
                    </a:cubicBezTo>
                    <a:cubicBezTo>
                      <a:pt x="6251" y="1632"/>
                      <a:pt x="6408" y="981"/>
                      <a:pt x="6393" y="135"/>
                    </a:cubicBezTo>
                    <a:lnTo>
                      <a:pt x="6393" y="83"/>
                    </a:lnTo>
                    <a:lnTo>
                      <a:pt x="5570"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78" name="Google Shape;2378;p30"/>
              <p:cNvSpPr/>
              <p:nvPr/>
            </p:nvSpPr>
            <p:spPr>
              <a:xfrm>
                <a:off x="4080492" y="1336456"/>
                <a:ext cx="935027" cy="70851"/>
              </a:xfrm>
              <a:custGeom>
                <a:avLst/>
                <a:gdLst/>
                <a:ahLst/>
                <a:cxnLst/>
                <a:rect l="l" t="t" r="r" b="b"/>
                <a:pathLst>
                  <a:path w="4949" h="375" extrusionOk="0">
                    <a:moveTo>
                      <a:pt x="188" y="0"/>
                    </a:moveTo>
                    <a:cubicBezTo>
                      <a:pt x="90" y="0"/>
                      <a:pt x="1" y="83"/>
                      <a:pt x="1" y="187"/>
                    </a:cubicBezTo>
                    <a:cubicBezTo>
                      <a:pt x="1" y="292"/>
                      <a:pt x="90" y="375"/>
                      <a:pt x="188" y="375"/>
                    </a:cubicBezTo>
                    <a:lnTo>
                      <a:pt x="4761" y="375"/>
                    </a:lnTo>
                    <a:cubicBezTo>
                      <a:pt x="4866" y="375"/>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79" name="Google Shape;2379;p30"/>
              <p:cNvSpPr/>
              <p:nvPr/>
            </p:nvSpPr>
            <p:spPr>
              <a:xfrm>
                <a:off x="4053663" y="1323608"/>
                <a:ext cx="990195" cy="95034"/>
              </a:xfrm>
              <a:custGeom>
                <a:avLst/>
                <a:gdLst/>
                <a:ahLst/>
                <a:cxnLst/>
                <a:rect l="l" t="t" r="r" b="b"/>
                <a:pathLst>
                  <a:path w="5241" h="503" extrusionOk="0">
                    <a:moveTo>
                      <a:pt x="4903" y="128"/>
                    </a:moveTo>
                    <a:cubicBezTo>
                      <a:pt x="5076" y="128"/>
                      <a:pt x="5076" y="383"/>
                      <a:pt x="4903" y="383"/>
                    </a:cubicBezTo>
                    <a:lnTo>
                      <a:pt x="330" y="383"/>
                    </a:lnTo>
                    <a:cubicBezTo>
                      <a:pt x="165" y="383"/>
                      <a:pt x="165" y="128"/>
                      <a:pt x="330" y="128"/>
                    </a:cubicBezTo>
                    <a:close/>
                    <a:moveTo>
                      <a:pt x="330" y="1"/>
                    </a:moveTo>
                    <a:cubicBezTo>
                      <a:pt x="0" y="1"/>
                      <a:pt x="0" y="503"/>
                      <a:pt x="330" y="503"/>
                    </a:cubicBezTo>
                    <a:lnTo>
                      <a:pt x="4903" y="503"/>
                    </a:lnTo>
                    <a:cubicBezTo>
                      <a:pt x="5240" y="503"/>
                      <a:pt x="5240" y="1"/>
                      <a:pt x="4903"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80" name="Google Shape;2380;p30"/>
              <p:cNvSpPr/>
              <p:nvPr/>
            </p:nvSpPr>
            <p:spPr>
              <a:xfrm>
                <a:off x="4181005" y="1525960"/>
                <a:ext cx="734192" cy="72362"/>
              </a:xfrm>
              <a:custGeom>
                <a:avLst/>
                <a:gdLst/>
                <a:ahLst/>
                <a:cxnLst/>
                <a:rect l="l" t="t" r="r" b="b"/>
                <a:pathLst>
                  <a:path w="3886" h="383" extrusionOk="0">
                    <a:moveTo>
                      <a:pt x="187" y="0"/>
                    </a:moveTo>
                    <a:cubicBezTo>
                      <a:pt x="82" y="0"/>
                      <a:pt x="0" y="90"/>
                      <a:pt x="0" y="188"/>
                    </a:cubicBezTo>
                    <a:lnTo>
                      <a:pt x="0" y="195"/>
                    </a:lnTo>
                    <a:cubicBezTo>
                      <a:pt x="0" y="300"/>
                      <a:pt x="82" y="382"/>
                      <a:pt x="187" y="382"/>
                    </a:cubicBezTo>
                    <a:lnTo>
                      <a:pt x="3698" y="382"/>
                    </a:lnTo>
                    <a:cubicBezTo>
                      <a:pt x="3803" y="382"/>
                      <a:pt x="3885" y="300"/>
                      <a:pt x="3885" y="195"/>
                    </a:cubicBezTo>
                    <a:lnTo>
                      <a:pt x="3885" y="188"/>
                    </a:lnTo>
                    <a:cubicBezTo>
                      <a:pt x="3885" y="90"/>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81" name="Google Shape;2381;p30"/>
              <p:cNvSpPr/>
              <p:nvPr/>
            </p:nvSpPr>
            <p:spPr>
              <a:xfrm>
                <a:off x="4153987" y="1514623"/>
                <a:ext cx="789360" cy="95034"/>
              </a:xfrm>
              <a:custGeom>
                <a:avLst/>
                <a:gdLst/>
                <a:ahLst/>
                <a:cxnLst/>
                <a:rect l="l" t="t" r="r" b="b"/>
                <a:pathLst>
                  <a:path w="4178" h="503" extrusionOk="0">
                    <a:moveTo>
                      <a:pt x="3841" y="128"/>
                    </a:moveTo>
                    <a:cubicBezTo>
                      <a:pt x="4013" y="128"/>
                      <a:pt x="4013" y="375"/>
                      <a:pt x="3841" y="375"/>
                    </a:cubicBezTo>
                    <a:lnTo>
                      <a:pt x="330" y="375"/>
                    </a:lnTo>
                    <a:cubicBezTo>
                      <a:pt x="166" y="375"/>
                      <a:pt x="166" y="128"/>
                      <a:pt x="330" y="128"/>
                    </a:cubicBezTo>
                    <a:close/>
                    <a:moveTo>
                      <a:pt x="330" y="1"/>
                    </a:moveTo>
                    <a:cubicBezTo>
                      <a:pt x="1" y="1"/>
                      <a:pt x="1" y="502"/>
                      <a:pt x="330" y="502"/>
                    </a:cubicBezTo>
                    <a:lnTo>
                      <a:pt x="3841" y="502"/>
                    </a:lnTo>
                    <a:cubicBezTo>
                      <a:pt x="4178" y="502"/>
                      <a:pt x="4178" y="1"/>
                      <a:pt x="384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82" name="Google Shape;2382;p30"/>
              <p:cNvSpPr/>
              <p:nvPr/>
            </p:nvSpPr>
            <p:spPr>
              <a:xfrm>
                <a:off x="4181005" y="2101651"/>
                <a:ext cx="734192" cy="72173"/>
              </a:xfrm>
              <a:custGeom>
                <a:avLst/>
                <a:gdLst/>
                <a:ahLst/>
                <a:cxnLst/>
                <a:rect l="l" t="t" r="r" b="b"/>
                <a:pathLst>
                  <a:path w="3886" h="382" extrusionOk="0">
                    <a:moveTo>
                      <a:pt x="187" y="0"/>
                    </a:moveTo>
                    <a:cubicBezTo>
                      <a:pt x="82" y="0"/>
                      <a:pt x="0" y="82"/>
                      <a:pt x="0" y="187"/>
                    </a:cubicBezTo>
                    <a:lnTo>
                      <a:pt x="0" y="195"/>
                    </a:lnTo>
                    <a:cubicBezTo>
                      <a:pt x="0" y="292"/>
                      <a:pt x="82" y="382"/>
                      <a:pt x="187" y="382"/>
                    </a:cubicBezTo>
                    <a:lnTo>
                      <a:pt x="3698" y="382"/>
                    </a:lnTo>
                    <a:cubicBezTo>
                      <a:pt x="3803" y="382"/>
                      <a:pt x="3885" y="292"/>
                      <a:pt x="3885" y="195"/>
                    </a:cubicBezTo>
                    <a:lnTo>
                      <a:pt x="3885" y="187"/>
                    </a:lnTo>
                    <a:cubicBezTo>
                      <a:pt x="3885" y="82"/>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83" name="Google Shape;2383;p30"/>
              <p:cNvSpPr/>
              <p:nvPr/>
            </p:nvSpPr>
            <p:spPr>
              <a:xfrm>
                <a:off x="4153987" y="2090314"/>
                <a:ext cx="788037" cy="94845"/>
              </a:xfrm>
              <a:custGeom>
                <a:avLst/>
                <a:gdLst/>
                <a:ahLst/>
                <a:cxnLst/>
                <a:rect l="l" t="t" r="r" b="b"/>
                <a:pathLst>
                  <a:path w="4171" h="502" extrusionOk="0">
                    <a:moveTo>
                      <a:pt x="3841" y="127"/>
                    </a:moveTo>
                    <a:cubicBezTo>
                      <a:pt x="4013" y="127"/>
                      <a:pt x="4013" y="374"/>
                      <a:pt x="3841" y="374"/>
                    </a:cubicBezTo>
                    <a:lnTo>
                      <a:pt x="330" y="374"/>
                    </a:lnTo>
                    <a:cubicBezTo>
                      <a:pt x="166" y="374"/>
                      <a:pt x="166" y="127"/>
                      <a:pt x="330" y="127"/>
                    </a:cubicBezTo>
                    <a:close/>
                    <a:moveTo>
                      <a:pt x="330" y="0"/>
                    </a:moveTo>
                    <a:cubicBezTo>
                      <a:pt x="1" y="8"/>
                      <a:pt x="1" y="494"/>
                      <a:pt x="330" y="502"/>
                    </a:cubicBezTo>
                    <a:lnTo>
                      <a:pt x="3841" y="502"/>
                    </a:lnTo>
                    <a:cubicBezTo>
                      <a:pt x="4170" y="494"/>
                      <a:pt x="4170" y="8"/>
                      <a:pt x="3841"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84" name="Google Shape;2384;p30"/>
              <p:cNvSpPr/>
              <p:nvPr/>
            </p:nvSpPr>
            <p:spPr>
              <a:xfrm>
                <a:off x="4080492" y="2337822"/>
                <a:ext cx="935027" cy="70851"/>
              </a:xfrm>
              <a:custGeom>
                <a:avLst/>
                <a:gdLst/>
                <a:ahLst/>
                <a:cxnLst/>
                <a:rect l="l" t="t" r="r" b="b"/>
                <a:pathLst>
                  <a:path w="4949" h="375" extrusionOk="0">
                    <a:moveTo>
                      <a:pt x="188" y="0"/>
                    </a:moveTo>
                    <a:cubicBezTo>
                      <a:pt x="90" y="0"/>
                      <a:pt x="1" y="83"/>
                      <a:pt x="1" y="187"/>
                    </a:cubicBezTo>
                    <a:cubicBezTo>
                      <a:pt x="1" y="292"/>
                      <a:pt x="90" y="374"/>
                      <a:pt x="188" y="374"/>
                    </a:cubicBezTo>
                    <a:lnTo>
                      <a:pt x="4761" y="374"/>
                    </a:lnTo>
                    <a:cubicBezTo>
                      <a:pt x="4866" y="374"/>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85" name="Google Shape;2385;p30"/>
              <p:cNvSpPr/>
              <p:nvPr/>
            </p:nvSpPr>
            <p:spPr>
              <a:xfrm>
                <a:off x="4053663" y="2326486"/>
                <a:ext cx="990195" cy="94845"/>
              </a:xfrm>
              <a:custGeom>
                <a:avLst/>
                <a:gdLst/>
                <a:ahLst/>
                <a:cxnLst/>
                <a:rect l="l" t="t" r="r" b="b"/>
                <a:pathLst>
                  <a:path w="5241" h="502" extrusionOk="0">
                    <a:moveTo>
                      <a:pt x="4903" y="120"/>
                    </a:moveTo>
                    <a:cubicBezTo>
                      <a:pt x="5076" y="120"/>
                      <a:pt x="5076" y="375"/>
                      <a:pt x="4903" y="375"/>
                    </a:cubicBezTo>
                    <a:lnTo>
                      <a:pt x="330" y="375"/>
                    </a:lnTo>
                    <a:cubicBezTo>
                      <a:pt x="165" y="375"/>
                      <a:pt x="165" y="120"/>
                      <a:pt x="330" y="120"/>
                    </a:cubicBezTo>
                    <a:close/>
                    <a:moveTo>
                      <a:pt x="330" y="0"/>
                    </a:moveTo>
                    <a:cubicBezTo>
                      <a:pt x="0" y="0"/>
                      <a:pt x="0" y="502"/>
                      <a:pt x="330" y="502"/>
                    </a:cubicBezTo>
                    <a:lnTo>
                      <a:pt x="4903" y="502"/>
                    </a:lnTo>
                    <a:cubicBezTo>
                      <a:pt x="5240" y="502"/>
                      <a:pt x="5240" y="0"/>
                      <a:pt x="4903"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86" name="Google Shape;2386;p30"/>
              <p:cNvSpPr/>
              <p:nvPr/>
            </p:nvSpPr>
            <p:spPr>
              <a:xfrm>
                <a:off x="4035337" y="2573993"/>
                <a:ext cx="1025526" cy="70851"/>
              </a:xfrm>
              <a:custGeom>
                <a:avLst/>
                <a:gdLst/>
                <a:ahLst/>
                <a:cxnLst/>
                <a:rect l="l" t="t" r="r" b="b"/>
                <a:pathLst>
                  <a:path w="5428" h="375" extrusionOk="0">
                    <a:moveTo>
                      <a:pt x="187" y="0"/>
                    </a:moveTo>
                    <a:cubicBezTo>
                      <a:pt x="90" y="0"/>
                      <a:pt x="0" y="83"/>
                      <a:pt x="0" y="187"/>
                    </a:cubicBezTo>
                    <a:cubicBezTo>
                      <a:pt x="0" y="292"/>
                      <a:pt x="90" y="375"/>
                      <a:pt x="187" y="375"/>
                    </a:cubicBezTo>
                    <a:lnTo>
                      <a:pt x="5240" y="375"/>
                    </a:lnTo>
                    <a:cubicBezTo>
                      <a:pt x="5345" y="375"/>
                      <a:pt x="5427" y="292"/>
                      <a:pt x="5427" y="187"/>
                    </a:cubicBezTo>
                    <a:cubicBezTo>
                      <a:pt x="5427" y="83"/>
                      <a:pt x="5345" y="0"/>
                      <a:pt x="524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87" name="Google Shape;2387;p30"/>
              <p:cNvSpPr/>
              <p:nvPr/>
            </p:nvSpPr>
            <p:spPr>
              <a:xfrm>
                <a:off x="4009831" y="2562657"/>
                <a:ext cx="1077860" cy="93523"/>
              </a:xfrm>
              <a:custGeom>
                <a:avLst/>
                <a:gdLst/>
                <a:ahLst/>
                <a:cxnLst/>
                <a:rect l="l" t="t" r="r" b="b"/>
                <a:pathLst>
                  <a:path w="5705" h="495" extrusionOk="0">
                    <a:moveTo>
                      <a:pt x="5375" y="120"/>
                    </a:moveTo>
                    <a:cubicBezTo>
                      <a:pt x="5547" y="120"/>
                      <a:pt x="5547" y="375"/>
                      <a:pt x="5375" y="375"/>
                    </a:cubicBezTo>
                    <a:lnTo>
                      <a:pt x="322" y="375"/>
                    </a:lnTo>
                    <a:cubicBezTo>
                      <a:pt x="158" y="375"/>
                      <a:pt x="158" y="120"/>
                      <a:pt x="322" y="120"/>
                    </a:cubicBezTo>
                    <a:close/>
                    <a:moveTo>
                      <a:pt x="322" y="0"/>
                    </a:moveTo>
                    <a:cubicBezTo>
                      <a:pt x="0" y="0"/>
                      <a:pt x="0" y="494"/>
                      <a:pt x="322" y="494"/>
                    </a:cubicBezTo>
                    <a:lnTo>
                      <a:pt x="5375" y="494"/>
                    </a:lnTo>
                    <a:cubicBezTo>
                      <a:pt x="5704" y="494"/>
                      <a:pt x="5704" y="0"/>
                      <a:pt x="5375"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88" name="Google Shape;2388;p30"/>
              <p:cNvSpPr/>
              <p:nvPr/>
            </p:nvSpPr>
            <p:spPr>
              <a:xfrm>
                <a:off x="4482165" y="1442449"/>
                <a:ext cx="598349" cy="523539"/>
              </a:xfrm>
              <a:custGeom>
                <a:avLst/>
                <a:gdLst/>
                <a:ahLst/>
                <a:cxnLst/>
                <a:rect l="l" t="t" r="r" b="b"/>
                <a:pathLst>
                  <a:path w="3167" h="2771" extrusionOk="0">
                    <a:moveTo>
                      <a:pt x="3167" y="1"/>
                    </a:moveTo>
                    <a:cubicBezTo>
                      <a:pt x="2905" y="682"/>
                      <a:pt x="2411" y="1251"/>
                      <a:pt x="1835" y="1693"/>
                    </a:cubicBezTo>
                    <a:cubicBezTo>
                      <a:pt x="1273" y="2127"/>
                      <a:pt x="659" y="2493"/>
                      <a:pt x="1" y="2770"/>
                    </a:cubicBezTo>
                    <a:cubicBezTo>
                      <a:pt x="742" y="2568"/>
                      <a:pt x="1415" y="2306"/>
                      <a:pt x="2029" y="1842"/>
                    </a:cubicBezTo>
                    <a:cubicBezTo>
                      <a:pt x="2621" y="1386"/>
                      <a:pt x="3025" y="734"/>
                      <a:pt x="3167"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89" name="Google Shape;2389;p30"/>
              <p:cNvSpPr/>
              <p:nvPr/>
            </p:nvSpPr>
            <p:spPr>
              <a:xfrm>
                <a:off x="4271504" y="1678054"/>
                <a:ext cx="259026" cy="148314"/>
              </a:xfrm>
              <a:custGeom>
                <a:avLst/>
                <a:gdLst/>
                <a:ahLst/>
                <a:cxnLst/>
                <a:rect l="l" t="t" r="r" b="b"/>
                <a:pathLst>
                  <a:path w="1371" h="785" extrusionOk="0">
                    <a:moveTo>
                      <a:pt x="124" y="1"/>
                    </a:moveTo>
                    <a:cubicBezTo>
                      <a:pt x="80" y="1"/>
                      <a:pt x="36" y="14"/>
                      <a:pt x="0" y="41"/>
                    </a:cubicBezTo>
                    <a:cubicBezTo>
                      <a:pt x="180" y="236"/>
                      <a:pt x="389" y="408"/>
                      <a:pt x="606" y="565"/>
                    </a:cubicBezTo>
                    <a:cubicBezTo>
                      <a:pt x="719" y="655"/>
                      <a:pt x="846" y="722"/>
                      <a:pt x="981" y="767"/>
                    </a:cubicBezTo>
                    <a:cubicBezTo>
                      <a:pt x="1018" y="779"/>
                      <a:pt x="1056" y="785"/>
                      <a:pt x="1093" y="785"/>
                    </a:cubicBezTo>
                    <a:cubicBezTo>
                      <a:pt x="1198" y="785"/>
                      <a:pt x="1298" y="740"/>
                      <a:pt x="1370" y="663"/>
                    </a:cubicBezTo>
                    <a:cubicBezTo>
                      <a:pt x="1026" y="520"/>
                      <a:pt x="704" y="348"/>
                      <a:pt x="397" y="131"/>
                    </a:cubicBezTo>
                    <a:cubicBezTo>
                      <a:pt x="344" y="86"/>
                      <a:pt x="277" y="49"/>
                      <a:pt x="210" y="19"/>
                    </a:cubicBezTo>
                    <a:cubicBezTo>
                      <a:pt x="183" y="7"/>
                      <a:pt x="153" y="1"/>
                      <a:pt x="124"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2390" name="Google Shape;2390;p30"/>
            <p:cNvGrpSpPr/>
            <p:nvPr/>
          </p:nvGrpSpPr>
          <p:grpSpPr>
            <a:xfrm rot="-5400000" flipH="1">
              <a:off x="1618858" y="2555040"/>
              <a:ext cx="806584" cy="1017048"/>
              <a:chOff x="3934824" y="1228951"/>
              <a:chExt cx="1241854" cy="1565893"/>
            </a:xfrm>
          </p:grpSpPr>
          <p:sp>
            <p:nvSpPr>
              <p:cNvPr id="2391" name="Google Shape;2391;p30"/>
              <p:cNvSpPr/>
              <p:nvPr/>
            </p:nvSpPr>
            <p:spPr>
              <a:xfrm>
                <a:off x="3980168" y="1241609"/>
                <a:ext cx="1181017" cy="1539065"/>
              </a:xfrm>
              <a:custGeom>
                <a:avLst/>
                <a:gdLst/>
                <a:ahLst/>
                <a:cxnLst/>
                <a:rect l="l" t="t" r="r" b="b"/>
                <a:pathLst>
                  <a:path w="6251" h="8146" extrusionOk="0">
                    <a:moveTo>
                      <a:pt x="704" y="1"/>
                    </a:moveTo>
                    <a:lnTo>
                      <a:pt x="8" y="68"/>
                    </a:lnTo>
                    <a:cubicBezTo>
                      <a:pt x="0" y="749"/>
                      <a:pt x="97" y="1468"/>
                      <a:pt x="472" y="2037"/>
                    </a:cubicBezTo>
                    <a:cubicBezTo>
                      <a:pt x="868" y="2621"/>
                      <a:pt x="1505" y="2988"/>
                      <a:pt x="2148" y="3280"/>
                    </a:cubicBezTo>
                    <a:cubicBezTo>
                      <a:pt x="2852" y="3601"/>
                      <a:pt x="3601" y="3856"/>
                      <a:pt x="4200" y="4350"/>
                    </a:cubicBezTo>
                    <a:cubicBezTo>
                      <a:pt x="5278" y="5233"/>
                      <a:pt x="5667" y="6768"/>
                      <a:pt x="5472" y="8145"/>
                    </a:cubicBezTo>
                    <a:lnTo>
                      <a:pt x="5989" y="8070"/>
                    </a:lnTo>
                    <a:cubicBezTo>
                      <a:pt x="6251" y="6798"/>
                      <a:pt x="6019" y="5383"/>
                      <a:pt x="5165" y="4395"/>
                    </a:cubicBezTo>
                    <a:cubicBezTo>
                      <a:pt x="4694" y="3848"/>
                      <a:pt x="4072" y="3459"/>
                      <a:pt x="3444" y="3100"/>
                    </a:cubicBezTo>
                    <a:cubicBezTo>
                      <a:pt x="2822" y="2733"/>
                      <a:pt x="2178" y="2381"/>
                      <a:pt x="1654" y="1887"/>
                    </a:cubicBezTo>
                    <a:cubicBezTo>
                      <a:pt x="1123" y="1393"/>
                      <a:pt x="719" y="727"/>
                      <a:pt x="704"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92" name="Google Shape;2392;p30"/>
              <p:cNvSpPr/>
              <p:nvPr/>
            </p:nvSpPr>
            <p:spPr>
              <a:xfrm>
                <a:off x="3967321" y="1228951"/>
                <a:ext cx="1209357" cy="1565893"/>
              </a:xfrm>
              <a:custGeom>
                <a:avLst/>
                <a:gdLst/>
                <a:ahLst/>
                <a:cxnLst/>
                <a:rect l="l" t="t" r="r" b="b"/>
                <a:pathLst>
                  <a:path w="6401" h="8288" extrusionOk="0">
                    <a:moveTo>
                      <a:pt x="712" y="135"/>
                    </a:moveTo>
                    <a:cubicBezTo>
                      <a:pt x="749" y="786"/>
                      <a:pt x="1086" y="1445"/>
                      <a:pt x="1678" y="1999"/>
                    </a:cubicBezTo>
                    <a:cubicBezTo>
                      <a:pt x="2164" y="2456"/>
                      <a:pt x="2748" y="2793"/>
                      <a:pt x="3309" y="3122"/>
                    </a:cubicBezTo>
                    <a:lnTo>
                      <a:pt x="3482" y="3219"/>
                    </a:lnTo>
                    <a:cubicBezTo>
                      <a:pt x="4088" y="3571"/>
                      <a:pt x="4724" y="3960"/>
                      <a:pt x="5188" y="4499"/>
                    </a:cubicBezTo>
                    <a:cubicBezTo>
                      <a:pt x="5967" y="5405"/>
                      <a:pt x="6266" y="6745"/>
                      <a:pt x="6004" y="8085"/>
                    </a:cubicBezTo>
                    <a:lnTo>
                      <a:pt x="5608" y="8137"/>
                    </a:lnTo>
                    <a:cubicBezTo>
                      <a:pt x="5802" y="6633"/>
                      <a:pt x="5308" y="5188"/>
                      <a:pt x="4305" y="4372"/>
                    </a:cubicBezTo>
                    <a:cubicBezTo>
                      <a:pt x="3826" y="3975"/>
                      <a:pt x="3250" y="3728"/>
                      <a:pt x="2688" y="3481"/>
                    </a:cubicBezTo>
                    <a:cubicBezTo>
                      <a:pt x="2538" y="3421"/>
                      <a:pt x="2389" y="3354"/>
                      <a:pt x="2246" y="3294"/>
                    </a:cubicBezTo>
                    <a:cubicBezTo>
                      <a:pt x="1685" y="3040"/>
                      <a:pt x="996" y="2673"/>
                      <a:pt x="592" y="2066"/>
                    </a:cubicBezTo>
                    <a:cubicBezTo>
                      <a:pt x="285" y="1595"/>
                      <a:pt x="135" y="981"/>
                      <a:pt x="135" y="195"/>
                    </a:cubicBezTo>
                    <a:lnTo>
                      <a:pt x="712" y="135"/>
                    </a:lnTo>
                    <a:close/>
                    <a:moveTo>
                      <a:pt x="832" y="0"/>
                    </a:moveTo>
                    <a:lnTo>
                      <a:pt x="16" y="83"/>
                    </a:lnTo>
                    <a:lnTo>
                      <a:pt x="16" y="135"/>
                    </a:lnTo>
                    <a:cubicBezTo>
                      <a:pt x="1" y="981"/>
                      <a:pt x="158" y="1632"/>
                      <a:pt x="495" y="2134"/>
                    </a:cubicBezTo>
                    <a:cubicBezTo>
                      <a:pt x="914" y="2770"/>
                      <a:pt x="1625" y="3144"/>
                      <a:pt x="2194" y="3406"/>
                    </a:cubicBezTo>
                    <a:cubicBezTo>
                      <a:pt x="2336" y="3474"/>
                      <a:pt x="2486" y="3534"/>
                      <a:pt x="2636" y="3601"/>
                    </a:cubicBezTo>
                    <a:cubicBezTo>
                      <a:pt x="3190" y="3833"/>
                      <a:pt x="3766" y="4080"/>
                      <a:pt x="4230" y="4462"/>
                    </a:cubicBezTo>
                    <a:cubicBezTo>
                      <a:pt x="5211" y="5270"/>
                      <a:pt x="5690" y="6708"/>
                      <a:pt x="5480" y="8205"/>
                    </a:cubicBezTo>
                    <a:lnTo>
                      <a:pt x="5465" y="8287"/>
                    </a:lnTo>
                    <a:lnTo>
                      <a:pt x="6109" y="8197"/>
                    </a:lnTo>
                    <a:lnTo>
                      <a:pt x="6117" y="8152"/>
                    </a:lnTo>
                    <a:cubicBezTo>
                      <a:pt x="6401" y="6760"/>
                      <a:pt x="6094" y="5368"/>
                      <a:pt x="5278" y="4424"/>
                    </a:cubicBezTo>
                    <a:cubicBezTo>
                      <a:pt x="4799" y="3863"/>
                      <a:pt x="4163" y="3466"/>
                      <a:pt x="3541" y="3114"/>
                    </a:cubicBezTo>
                    <a:lnTo>
                      <a:pt x="3377" y="3017"/>
                    </a:lnTo>
                    <a:cubicBezTo>
                      <a:pt x="2815" y="2688"/>
                      <a:pt x="2239" y="2358"/>
                      <a:pt x="1760" y="1909"/>
                    </a:cubicBezTo>
                    <a:cubicBezTo>
                      <a:pt x="1423" y="1595"/>
                      <a:pt x="854" y="929"/>
                      <a:pt x="839" y="68"/>
                    </a:cubicBezTo>
                    <a:lnTo>
                      <a:pt x="832"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93" name="Google Shape;2393;p30"/>
              <p:cNvSpPr/>
              <p:nvPr/>
            </p:nvSpPr>
            <p:spPr>
              <a:xfrm>
                <a:off x="4607995" y="1885129"/>
                <a:ext cx="519187" cy="768210"/>
              </a:xfrm>
              <a:custGeom>
                <a:avLst/>
                <a:gdLst/>
                <a:ahLst/>
                <a:cxnLst/>
                <a:rect l="l" t="t" r="r" b="b"/>
                <a:pathLst>
                  <a:path w="2748" h="4066" extrusionOk="0">
                    <a:moveTo>
                      <a:pt x="368" y="1"/>
                    </a:moveTo>
                    <a:cubicBezTo>
                      <a:pt x="240" y="61"/>
                      <a:pt x="121" y="113"/>
                      <a:pt x="1" y="180"/>
                    </a:cubicBezTo>
                    <a:cubicBezTo>
                      <a:pt x="719" y="532"/>
                      <a:pt x="1348" y="1064"/>
                      <a:pt x="1737" y="1670"/>
                    </a:cubicBezTo>
                    <a:cubicBezTo>
                      <a:pt x="2142" y="2306"/>
                      <a:pt x="2291" y="3317"/>
                      <a:pt x="2374" y="4065"/>
                    </a:cubicBezTo>
                    <a:cubicBezTo>
                      <a:pt x="2748" y="3025"/>
                      <a:pt x="2104" y="1550"/>
                      <a:pt x="1303" y="764"/>
                    </a:cubicBezTo>
                    <a:cubicBezTo>
                      <a:pt x="1011" y="487"/>
                      <a:pt x="697" y="233"/>
                      <a:pt x="368"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94" name="Google Shape;2394;p30"/>
              <p:cNvSpPr/>
              <p:nvPr/>
            </p:nvSpPr>
            <p:spPr>
              <a:xfrm>
                <a:off x="3950317" y="1241609"/>
                <a:ext cx="1182529" cy="1539065"/>
              </a:xfrm>
              <a:custGeom>
                <a:avLst/>
                <a:gdLst/>
                <a:ahLst/>
                <a:cxnLst/>
                <a:rect l="l" t="t" r="r" b="b"/>
                <a:pathLst>
                  <a:path w="6259" h="8146" extrusionOk="0">
                    <a:moveTo>
                      <a:pt x="5548" y="1"/>
                    </a:moveTo>
                    <a:cubicBezTo>
                      <a:pt x="5533" y="727"/>
                      <a:pt x="5129" y="1393"/>
                      <a:pt x="4605" y="1887"/>
                    </a:cubicBezTo>
                    <a:cubicBezTo>
                      <a:pt x="4081" y="2381"/>
                      <a:pt x="3437" y="2733"/>
                      <a:pt x="2808" y="3100"/>
                    </a:cubicBezTo>
                    <a:cubicBezTo>
                      <a:pt x="2187" y="3459"/>
                      <a:pt x="1558" y="3848"/>
                      <a:pt x="1086" y="4395"/>
                    </a:cubicBezTo>
                    <a:cubicBezTo>
                      <a:pt x="240" y="5383"/>
                      <a:pt x="1" y="6798"/>
                      <a:pt x="270" y="8070"/>
                    </a:cubicBezTo>
                    <a:lnTo>
                      <a:pt x="787" y="8145"/>
                    </a:lnTo>
                    <a:cubicBezTo>
                      <a:pt x="592" y="6768"/>
                      <a:pt x="982" y="5233"/>
                      <a:pt x="2052" y="4350"/>
                    </a:cubicBezTo>
                    <a:cubicBezTo>
                      <a:pt x="2651" y="3856"/>
                      <a:pt x="3399" y="3601"/>
                      <a:pt x="4103" y="3280"/>
                    </a:cubicBezTo>
                    <a:cubicBezTo>
                      <a:pt x="4747" y="2988"/>
                      <a:pt x="5391" y="2621"/>
                      <a:pt x="5780" y="2037"/>
                    </a:cubicBezTo>
                    <a:cubicBezTo>
                      <a:pt x="6162" y="1468"/>
                      <a:pt x="6259" y="749"/>
                      <a:pt x="6251" y="68"/>
                    </a:cubicBezTo>
                    <a:lnTo>
                      <a:pt x="5548" y="1"/>
                    </a:ln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95" name="Google Shape;2395;p30"/>
              <p:cNvSpPr/>
              <p:nvPr/>
            </p:nvSpPr>
            <p:spPr>
              <a:xfrm>
                <a:off x="3934824" y="1228951"/>
                <a:ext cx="1210868" cy="1565893"/>
              </a:xfrm>
              <a:custGeom>
                <a:avLst/>
                <a:gdLst/>
                <a:ahLst/>
                <a:cxnLst/>
                <a:rect l="l" t="t" r="r" b="b"/>
                <a:pathLst>
                  <a:path w="6409" h="8288" extrusionOk="0">
                    <a:moveTo>
                      <a:pt x="5690" y="135"/>
                    </a:moveTo>
                    <a:lnTo>
                      <a:pt x="6266" y="195"/>
                    </a:lnTo>
                    <a:cubicBezTo>
                      <a:pt x="6274" y="981"/>
                      <a:pt x="6124" y="1595"/>
                      <a:pt x="5809" y="2066"/>
                    </a:cubicBezTo>
                    <a:cubicBezTo>
                      <a:pt x="5405" y="2673"/>
                      <a:pt x="4717" y="3040"/>
                      <a:pt x="4163" y="3294"/>
                    </a:cubicBezTo>
                    <a:cubicBezTo>
                      <a:pt x="4013" y="3354"/>
                      <a:pt x="3871" y="3421"/>
                      <a:pt x="3721" y="3481"/>
                    </a:cubicBezTo>
                    <a:cubicBezTo>
                      <a:pt x="3160" y="3728"/>
                      <a:pt x="2576" y="3975"/>
                      <a:pt x="2097" y="4372"/>
                    </a:cubicBezTo>
                    <a:cubicBezTo>
                      <a:pt x="1101" y="5188"/>
                      <a:pt x="607" y="6633"/>
                      <a:pt x="794" y="8137"/>
                    </a:cubicBezTo>
                    <a:lnTo>
                      <a:pt x="405" y="8085"/>
                    </a:lnTo>
                    <a:lnTo>
                      <a:pt x="397" y="8085"/>
                    </a:lnTo>
                    <a:cubicBezTo>
                      <a:pt x="135" y="6745"/>
                      <a:pt x="442" y="5405"/>
                      <a:pt x="1221" y="4499"/>
                    </a:cubicBezTo>
                    <a:cubicBezTo>
                      <a:pt x="1685" y="3960"/>
                      <a:pt x="2314" y="3571"/>
                      <a:pt x="2927" y="3219"/>
                    </a:cubicBezTo>
                    <a:lnTo>
                      <a:pt x="3092" y="3122"/>
                    </a:lnTo>
                    <a:cubicBezTo>
                      <a:pt x="3661" y="2793"/>
                      <a:pt x="4245" y="2456"/>
                      <a:pt x="4724" y="1999"/>
                    </a:cubicBezTo>
                    <a:cubicBezTo>
                      <a:pt x="5315" y="1445"/>
                      <a:pt x="5660" y="786"/>
                      <a:pt x="5690" y="135"/>
                    </a:cubicBezTo>
                    <a:close/>
                    <a:moveTo>
                      <a:pt x="5570" y="0"/>
                    </a:moveTo>
                    <a:lnTo>
                      <a:pt x="5570" y="68"/>
                    </a:lnTo>
                    <a:cubicBezTo>
                      <a:pt x="5555" y="929"/>
                      <a:pt x="4979" y="1595"/>
                      <a:pt x="4642" y="1909"/>
                    </a:cubicBezTo>
                    <a:cubicBezTo>
                      <a:pt x="4170" y="2358"/>
                      <a:pt x="3594" y="2688"/>
                      <a:pt x="3032" y="3017"/>
                    </a:cubicBezTo>
                    <a:lnTo>
                      <a:pt x="2860" y="3114"/>
                    </a:lnTo>
                    <a:cubicBezTo>
                      <a:pt x="2246" y="3466"/>
                      <a:pt x="1603" y="3863"/>
                      <a:pt x="1123" y="4424"/>
                    </a:cubicBezTo>
                    <a:cubicBezTo>
                      <a:pt x="315" y="5368"/>
                      <a:pt x="1" y="6760"/>
                      <a:pt x="285" y="8152"/>
                    </a:cubicBezTo>
                    <a:lnTo>
                      <a:pt x="300" y="8197"/>
                    </a:lnTo>
                    <a:lnTo>
                      <a:pt x="944" y="8287"/>
                    </a:lnTo>
                    <a:lnTo>
                      <a:pt x="929" y="8205"/>
                    </a:lnTo>
                    <a:cubicBezTo>
                      <a:pt x="719" y="6708"/>
                      <a:pt x="1198" y="5270"/>
                      <a:pt x="2179" y="4462"/>
                    </a:cubicBezTo>
                    <a:cubicBezTo>
                      <a:pt x="2643" y="4080"/>
                      <a:pt x="3212" y="3833"/>
                      <a:pt x="3766" y="3601"/>
                    </a:cubicBezTo>
                    <a:cubicBezTo>
                      <a:pt x="3916" y="3534"/>
                      <a:pt x="4065" y="3474"/>
                      <a:pt x="4215" y="3406"/>
                    </a:cubicBezTo>
                    <a:cubicBezTo>
                      <a:pt x="4784" y="3144"/>
                      <a:pt x="5495" y="2770"/>
                      <a:pt x="5914" y="2134"/>
                    </a:cubicBezTo>
                    <a:cubicBezTo>
                      <a:pt x="6251" y="1632"/>
                      <a:pt x="6408" y="981"/>
                      <a:pt x="6393" y="135"/>
                    </a:cubicBezTo>
                    <a:lnTo>
                      <a:pt x="6393" y="83"/>
                    </a:lnTo>
                    <a:lnTo>
                      <a:pt x="5570"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96" name="Google Shape;2396;p30"/>
              <p:cNvSpPr/>
              <p:nvPr/>
            </p:nvSpPr>
            <p:spPr>
              <a:xfrm>
                <a:off x="4080492" y="1336456"/>
                <a:ext cx="935027" cy="70851"/>
              </a:xfrm>
              <a:custGeom>
                <a:avLst/>
                <a:gdLst/>
                <a:ahLst/>
                <a:cxnLst/>
                <a:rect l="l" t="t" r="r" b="b"/>
                <a:pathLst>
                  <a:path w="4949" h="375" extrusionOk="0">
                    <a:moveTo>
                      <a:pt x="188" y="0"/>
                    </a:moveTo>
                    <a:cubicBezTo>
                      <a:pt x="90" y="0"/>
                      <a:pt x="1" y="83"/>
                      <a:pt x="1" y="187"/>
                    </a:cubicBezTo>
                    <a:cubicBezTo>
                      <a:pt x="1" y="292"/>
                      <a:pt x="90" y="375"/>
                      <a:pt x="188" y="375"/>
                    </a:cubicBezTo>
                    <a:lnTo>
                      <a:pt x="4761" y="375"/>
                    </a:lnTo>
                    <a:cubicBezTo>
                      <a:pt x="4866" y="375"/>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97" name="Google Shape;2397;p30"/>
              <p:cNvSpPr/>
              <p:nvPr/>
            </p:nvSpPr>
            <p:spPr>
              <a:xfrm>
                <a:off x="4053663" y="1323608"/>
                <a:ext cx="990195" cy="95034"/>
              </a:xfrm>
              <a:custGeom>
                <a:avLst/>
                <a:gdLst/>
                <a:ahLst/>
                <a:cxnLst/>
                <a:rect l="l" t="t" r="r" b="b"/>
                <a:pathLst>
                  <a:path w="5241" h="503" extrusionOk="0">
                    <a:moveTo>
                      <a:pt x="4903" y="128"/>
                    </a:moveTo>
                    <a:cubicBezTo>
                      <a:pt x="5076" y="128"/>
                      <a:pt x="5076" y="383"/>
                      <a:pt x="4903" y="383"/>
                    </a:cubicBezTo>
                    <a:lnTo>
                      <a:pt x="330" y="383"/>
                    </a:lnTo>
                    <a:cubicBezTo>
                      <a:pt x="165" y="383"/>
                      <a:pt x="165" y="128"/>
                      <a:pt x="330" y="128"/>
                    </a:cubicBezTo>
                    <a:close/>
                    <a:moveTo>
                      <a:pt x="330" y="1"/>
                    </a:moveTo>
                    <a:cubicBezTo>
                      <a:pt x="0" y="1"/>
                      <a:pt x="0" y="503"/>
                      <a:pt x="330" y="503"/>
                    </a:cubicBezTo>
                    <a:lnTo>
                      <a:pt x="4903" y="503"/>
                    </a:lnTo>
                    <a:cubicBezTo>
                      <a:pt x="5240" y="503"/>
                      <a:pt x="5240" y="1"/>
                      <a:pt x="4903"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98" name="Google Shape;2398;p30"/>
              <p:cNvSpPr/>
              <p:nvPr/>
            </p:nvSpPr>
            <p:spPr>
              <a:xfrm>
                <a:off x="4181005" y="1525960"/>
                <a:ext cx="734192" cy="72362"/>
              </a:xfrm>
              <a:custGeom>
                <a:avLst/>
                <a:gdLst/>
                <a:ahLst/>
                <a:cxnLst/>
                <a:rect l="l" t="t" r="r" b="b"/>
                <a:pathLst>
                  <a:path w="3886" h="383" extrusionOk="0">
                    <a:moveTo>
                      <a:pt x="187" y="0"/>
                    </a:moveTo>
                    <a:cubicBezTo>
                      <a:pt x="82" y="0"/>
                      <a:pt x="0" y="90"/>
                      <a:pt x="0" y="188"/>
                    </a:cubicBezTo>
                    <a:lnTo>
                      <a:pt x="0" y="195"/>
                    </a:lnTo>
                    <a:cubicBezTo>
                      <a:pt x="0" y="300"/>
                      <a:pt x="82" y="382"/>
                      <a:pt x="187" y="382"/>
                    </a:cubicBezTo>
                    <a:lnTo>
                      <a:pt x="3698" y="382"/>
                    </a:lnTo>
                    <a:cubicBezTo>
                      <a:pt x="3803" y="382"/>
                      <a:pt x="3885" y="300"/>
                      <a:pt x="3885" y="195"/>
                    </a:cubicBezTo>
                    <a:lnTo>
                      <a:pt x="3885" y="188"/>
                    </a:lnTo>
                    <a:cubicBezTo>
                      <a:pt x="3885" y="90"/>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399" name="Google Shape;2399;p30"/>
              <p:cNvSpPr/>
              <p:nvPr/>
            </p:nvSpPr>
            <p:spPr>
              <a:xfrm>
                <a:off x="4153987" y="1514623"/>
                <a:ext cx="789360" cy="95034"/>
              </a:xfrm>
              <a:custGeom>
                <a:avLst/>
                <a:gdLst/>
                <a:ahLst/>
                <a:cxnLst/>
                <a:rect l="l" t="t" r="r" b="b"/>
                <a:pathLst>
                  <a:path w="4178" h="503" extrusionOk="0">
                    <a:moveTo>
                      <a:pt x="3841" y="128"/>
                    </a:moveTo>
                    <a:cubicBezTo>
                      <a:pt x="4013" y="128"/>
                      <a:pt x="4013" y="375"/>
                      <a:pt x="3841" y="375"/>
                    </a:cubicBezTo>
                    <a:lnTo>
                      <a:pt x="330" y="375"/>
                    </a:lnTo>
                    <a:cubicBezTo>
                      <a:pt x="166" y="375"/>
                      <a:pt x="166" y="128"/>
                      <a:pt x="330" y="128"/>
                    </a:cubicBezTo>
                    <a:close/>
                    <a:moveTo>
                      <a:pt x="330" y="1"/>
                    </a:moveTo>
                    <a:cubicBezTo>
                      <a:pt x="1" y="1"/>
                      <a:pt x="1" y="502"/>
                      <a:pt x="330" y="502"/>
                    </a:cubicBezTo>
                    <a:lnTo>
                      <a:pt x="3841" y="502"/>
                    </a:lnTo>
                    <a:cubicBezTo>
                      <a:pt x="4178" y="502"/>
                      <a:pt x="4178" y="1"/>
                      <a:pt x="384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00" name="Google Shape;2400;p30"/>
              <p:cNvSpPr/>
              <p:nvPr/>
            </p:nvSpPr>
            <p:spPr>
              <a:xfrm>
                <a:off x="4181005" y="2101651"/>
                <a:ext cx="734192" cy="72173"/>
              </a:xfrm>
              <a:custGeom>
                <a:avLst/>
                <a:gdLst/>
                <a:ahLst/>
                <a:cxnLst/>
                <a:rect l="l" t="t" r="r" b="b"/>
                <a:pathLst>
                  <a:path w="3886" h="382" extrusionOk="0">
                    <a:moveTo>
                      <a:pt x="187" y="0"/>
                    </a:moveTo>
                    <a:cubicBezTo>
                      <a:pt x="82" y="0"/>
                      <a:pt x="0" y="82"/>
                      <a:pt x="0" y="187"/>
                    </a:cubicBezTo>
                    <a:lnTo>
                      <a:pt x="0" y="195"/>
                    </a:lnTo>
                    <a:cubicBezTo>
                      <a:pt x="0" y="292"/>
                      <a:pt x="82" y="382"/>
                      <a:pt x="187" y="382"/>
                    </a:cubicBezTo>
                    <a:lnTo>
                      <a:pt x="3698" y="382"/>
                    </a:lnTo>
                    <a:cubicBezTo>
                      <a:pt x="3803" y="382"/>
                      <a:pt x="3885" y="292"/>
                      <a:pt x="3885" y="195"/>
                    </a:cubicBezTo>
                    <a:lnTo>
                      <a:pt x="3885" y="187"/>
                    </a:lnTo>
                    <a:cubicBezTo>
                      <a:pt x="3885" y="82"/>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01" name="Google Shape;2401;p30"/>
              <p:cNvSpPr/>
              <p:nvPr/>
            </p:nvSpPr>
            <p:spPr>
              <a:xfrm>
                <a:off x="4153987" y="2090314"/>
                <a:ext cx="788037" cy="94845"/>
              </a:xfrm>
              <a:custGeom>
                <a:avLst/>
                <a:gdLst/>
                <a:ahLst/>
                <a:cxnLst/>
                <a:rect l="l" t="t" r="r" b="b"/>
                <a:pathLst>
                  <a:path w="4171" h="502" extrusionOk="0">
                    <a:moveTo>
                      <a:pt x="3841" y="127"/>
                    </a:moveTo>
                    <a:cubicBezTo>
                      <a:pt x="4013" y="127"/>
                      <a:pt x="4013" y="374"/>
                      <a:pt x="3841" y="374"/>
                    </a:cubicBezTo>
                    <a:lnTo>
                      <a:pt x="330" y="374"/>
                    </a:lnTo>
                    <a:cubicBezTo>
                      <a:pt x="166" y="374"/>
                      <a:pt x="166" y="127"/>
                      <a:pt x="330" y="127"/>
                    </a:cubicBezTo>
                    <a:close/>
                    <a:moveTo>
                      <a:pt x="330" y="0"/>
                    </a:moveTo>
                    <a:cubicBezTo>
                      <a:pt x="1" y="8"/>
                      <a:pt x="1" y="494"/>
                      <a:pt x="330" y="502"/>
                    </a:cubicBezTo>
                    <a:lnTo>
                      <a:pt x="3841" y="502"/>
                    </a:lnTo>
                    <a:cubicBezTo>
                      <a:pt x="4170" y="494"/>
                      <a:pt x="4170" y="8"/>
                      <a:pt x="3841"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02" name="Google Shape;2402;p30"/>
              <p:cNvSpPr/>
              <p:nvPr/>
            </p:nvSpPr>
            <p:spPr>
              <a:xfrm>
                <a:off x="4080492" y="2337822"/>
                <a:ext cx="935027" cy="70851"/>
              </a:xfrm>
              <a:custGeom>
                <a:avLst/>
                <a:gdLst/>
                <a:ahLst/>
                <a:cxnLst/>
                <a:rect l="l" t="t" r="r" b="b"/>
                <a:pathLst>
                  <a:path w="4949" h="375" extrusionOk="0">
                    <a:moveTo>
                      <a:pt x="188" y="0"/>
                    </a:moveTo>
                    <a:cubicBezTo>
                      <a:pt x="90" y="0"/>
                      <a:pt x="1" y="83"/>
                      <a:pt x="1" y="187"/>
                    </a:cubicBezTo>
                    <a:cubicBezTo>
                      <a:pt x="1" y="292"/>
                      <a:pt x="90" y="374"/>
                      <a:pt x="188" y="374"/>
                    </a:cubicBezTo>
                    <a:lnTo>
                      <a:pt x="4761" y="374"/>
                    </a:lnTo>
                    <a:cubicBezTo>
                      <a:pt x="4866" y="374"/>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03" name="Google Shape;2403;p30"/>
              <p:cNvSpPr/>
              <p:nvPr/>
            </p:nvSpPr>
            <p:spPr>
              <a:xfrm>
                <a:off x="4053663" y="2326486"/>
                <a:ext cx="990195" cy="94845"/>
              </a:xfrm>
              <a:custGeom>
                <a:avLst/>
                <a:gdLst/>
                <a:ahLst/>
                <a:cxnLst/>
                <a:rect l="l" t="t" r="r" b="b"/>
                <a:pathLst>
                  <a:path w="5241" h="502" extrusionOk="0">
                    <a:moveTo>
                      <a:pt x="4903" y="120"/>
                    </a:moveTo>
                    <a:cubicBezTo>
                      <a:pt x="5076" y="120"/>
                      <a:pt x="5076" y="375"/>
                      <a:pt x="4903" y="375"/>
                    </a:cubicBezTo>
                    <a:lnTo>
                      <a:pt x="330" y="375"/>
                    </a:lnTo>
                    <a:cubicBezTo>
                      <a:pt x="165" y="375"/>
                      <a:pt x="165" y="120"/>
                      <a:pt x="330" y="120"/>
                    </a:cubicBezTo>
                    <a:close/>
                    <a:moveTo>
                      <a:pt x="330" y="0"/>
                    </a:moveTo>
                    <a:cubicBezTo>
                      <a:pt x="0" y="0"/>
                      <a:pt x="0" y="502"/>
                      <a:pt x="330" y="502"/>
                    </a:cubicBezTo>
                    <a:lnTo>
                      <a:pt x="4903" y="502"/>
                    </a:lnTo>
                    <a:cubicBezTo>
                      <a:pt x="5240" y="502"/>
                      <a:pt x="5240" y="0"/>
                      <a:pt x="4903"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04" name="Google Shape;2404;p30"/>
              <p:cNvSpPr/>
              <p:nvPr/>
            </p:nvSpPr>
            <p:spPr>
              <a:xfrm>
                <a:off x="4035337" y="2573993"/>
                <a:ext cx="1025526" cy="70851"/>
              </a:xfrm>
              <a:custGeom>
                <a:avLst/>
                <a:gdLst/>
                <a:ahLst/>
                <a:cxnLst/>
                <a:rect l="l" t="t" r="r" b="b"/>
                <a:pathLst>
                  <a:path w="5428" h="375" extrusionOk="0">
                    <a:moveTo>
                      <a:pt x="187" y="0"/>
                    </a:moveTo>
                    <a:cubicBezTo>
                      <a:pt x="90" y="0"/>
                      <a:pt x="0" y="83"/>
                      <a:pt x="0" y="187"/>
                    </a:cubicBezTo>
                    <a:cubicBezTo>
                      <a:pt x="0" y="292"/>
                      <a:pt x="90" y="375"/>
                      <a:pt x="187" y="375"/>
                    </a:cubicBezTo>
                    <a:lnTo>
                      <a:pt x="5240" y="375"/>
                    </a:lnTo>
                    <a:cubicBezTo>
                      <a:pt x="5345" y="375"/>
                      <a:pt x="5427" y="292"/>
                      <a:pt x="5427" y="187"/>
                    </a:cubicBezTo>
                    <a:cubicBezTo>
                      <a:pt x="5427" y="83"/>
                      <a:pt x="5345" y="0"/>
                      <a:pt x="524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05" name="Google Shape;2405;p30"/>
              <p:cNvSpPr/>
              <p:nvPr/>
            </p:nvSpPr>
            <p:spPr>
              <a:xfrm>
                <a:off x="4009831" y="2562657"/>
                <a:ext cx="1077860" cy="93523"/>
              </a:xfrm>
              <a:custGeom>
                <a:avLst/>
                <a:gdLst/>
                <a:ahLst/>
                <a:cxnLst/>
                <a:rect l="l" t="t" r="r" b="b"/>
                <a:pathLst>
                  <a:path w="5705" h="495" extrusionOk="0">
                    <a:moveTo>
                      <a:pt x="5375" y="120"/>
                    </a:moveTo>
                    <a:cubicBezTo>
                      <a:pt x="5547" y="120"/>
                      <a:pt x="5547" y="375"/>
                      <a:pt x="5375" y="375"/>
                    </a:cubicBezTo>
                    <a:lnTo>
                      <a:pt x="322" y="375"/>
                    </a:lnTo>
                    <a:cubicBezTo>
                      <a:pt x="158" y="375"/>
                      <a:pt x="158" y="120"/>
                      <a:pt x="322" y="120"/>
                    </a:cubicBezTo>
                    <a:close/>
                    <a:moveTo>
                      <a:pt x="322" y="0"/>
                    </a:moveTo>
                    <a:cubicBezTo>
                      <a:pt x="0" y="0"/>
                      <a:pt x="0" y="494"/>
                      <a:pt x="322" y="494"/>
                    </a:cubicBezTo>
                    <a:lnTo>
                      <a:pt x="5375" y="494"/>
                    </a:lnTo>
                    <a:cubicBezTo>
                      <a:pt x="5704" y="494"/>
                      <a:pt x="5704" y="0"/>
                      <a:pt x="5375"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06" name="Google Shape;2406;p30"/>
              <p:cNvSpPr/>
              <p:nvPr/>
            </p:nvSpPr>
            <p:spPr>
              <a:xfrm>
                <a:off x="4482165" y="1442449"/>
                <a:ext cx="598349" cy="523539"/>
              </a:xfrm>
              <a:custGeom>
                <a:avLst/>
                <a:gdLst/>
                <a:ahLst/>
                <a:cxnLst/>
                <a:rect l="l" t="t" r="r" b="b"/>
                <a:pathLst>
                  <a:path w="3167" h="2771" extrusionOk="0">
                    <a:moveTo>
                      <a:pt x="3167" y="1"/>
                    </a:moveTo>
                    <a:cubicBezTo>
                      <a:pt x="2905" y="682"/>
                      <a:pt x="2411" y="1251"/>
                      <a:pt x="1835" y="1693"/>
                    </a:cubicBezTo>
                    <a:cubicBezTo>
                      <a:pt x="1273" y="2127"/>
                      <a:pt x="659" y="2493"/>
                      <a:pt x="1" y="2770"/>
                    </a:cubicBezTo>
                    <a:cubicBezTo>
                      <a:pt x="742" y="2568"/>
                      <a:pt x="1415" y="2306"/>
                      <a:pt x="2029" y="1842"/>
                    </a:cubicBezTo>
                    <a:cubicBezTo>
                      <a:pt x="2621" y="1386"/>
                      <a:pt x="3025" y="734"/>
                      <a:pt x="3167"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07" name="Google Shape;2407;p30"/>
              <p:cNvSpPr/>
              <p:nvPr/>
            </p:nvSpPr>
            <p:spPr>
              <a:xfrm>
                <a:off x="4271504" y="1678054"/>
                <a:ext cx="259026" cy="148314"/>
              </a:xfrm>
              <a:custGeom>
                <a:avLst/>
                <a:gdLst/>
                <a:ahLst/>
                <a:cxnLst/>
                <a:rect l="l" t="t" r="r" b="b"/>
                <a:pathLst>
                  <a:path w="1371" h="785" extrusionOk="0">
                    <a:moveTo>
                      <a:pt x="124" y="1"/>
                    </a:moveTo>
                    <a:cubicBezTo>
                      <a:pt x="80" y="1"/>
                      <a:pt x="36" y="14"/>
                      <a:pt x="0" y="41"/>
                    </a:cubicBezTo>
                    <a:cubicBezTo>
                      <a:pt x="180" y="236"/>
                      <a:pt x="389" y="408"/>
                      <a:pt x="606" y="565"/>
                    </a:cubicBezTo>
                    <a:cubicBezTo>
                      <a:pt x="719" y="655"/>
                      <a:pt x="846" y="722"/>
                      <a:pt x="981" y="767"/>
                    </a:cubicBezTo>
                    <a:cubicBezTo>
                      <a:pt x="1018" y="779"/>
                      <a:pt x="1056" y="785"/>
                      <a:pt x="1093" y="785"/>
                    </a:cubicBezTo>
                    <a:cubicBezTo>
                      <a:pt x="1198" y="785"/>
                      <a:pt x="1298" y="740"/>
                      <a:pt x="1370" y="663"/>
                    </a:cubicBezTo>
                    <a:cubicBezTo>
                      <a:pt x="1026" y="520"/>
                      <a:pt x="704" y="348"/>
                      <a:pt x="397" y="131"/>
                    </a:cubicBezTo>
                    <a:cubicBezTo>
                      <a:pt x="344" y="86"/>
                      <a:pt x="277" y="49"/>
                      <a:pt x="210" y="19"/>
                    </a:cubicBezTo>
                    <a:cubicBezTo>
                      <a:pt x="183" y="7"/>
                      <a:pt x="153" y="1"/>
                      <a:pt x="124"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2408" name="Google Shape;2408;p30"/>
            <p:cNvGrpSpPr/>
            <p:nvPr/>
          </p:nvGrpSpPr>
          <p:grpSpPr>
            <a:xfrm rot="-5400000" flipH="1">
              <a:off x="562551" y="2555040"/>
              <a:ext cx="806584" cy="1017048"/>
              <a:chOff x="3934824" y="1228951"/>
              <a:chExt cx="1241854" cy="1565893"/>
            </a:xfrm>
          </p:grpSpPr>
          <p:sp>
            <p:nvSpPr>
              <p:cNvPr id="2409" name="Google Shape;2409;p30"/>
              <p:cNvSpPr/>
              <p:nvPr/>
            </p:nvSpPr>
            <p:spPr>
              <a:xfrm>
                <a:off x="3980168" y="1241609"/>
                <a:ext cx="1181017" cy="1539065"/>
              </a:xfrm>
              <a:custGeom>
                <a:avLst/>
                <a:gdLst/>
                <a:ahLst/>
                <a:cxnLst/>
                <a:rect l="l" t="t" r="r" b="b"/>
                <a:pathLst>
                  <a:path w="6251" h="8146" extrusionOk="0">
                    <a:moveTo>
                      <a:pt x="704" y="1"/>
                    </a:moveTo>
                    <a:lnTo>
                      <a:pt x="8" y="68"/>
                    </a:lnTo>
                    <a:cubicBezTo>
                      <a:pt x="0" y="749"/>
                      <a:pt x="97" y="1468"/>
                      <a:pt x="472" y="2037"/>
                    </a:cubicBezTo>
                    <a:cubicBezTo>
                      <a:pt x="868" y="2621"/>
                      <a:pt x="1505" y="2988"/>
                      <a:pt x="2148" y="3280"/>
                    </a:cubicBezTo>
                    <a:cubicBezTo>
                      <a:pt x="2852" y="3601"/>
                      <a:pt x="3601" y="3856"/>
                      <a:pt x="4200" y="4350"/>
                    </a:cubicBezTo>
                    <a:cubicBezTo>
                      <a:pt x="5278" y="5233"/>
                      <a:pt x="5667" y="6768"/>
                      <a:pt x="5472" y="8145"/>
                    </a:cubicBezTo>
                    <a:lnTo>
                      <a:pt x="5989" y="8070"/>
                    </a:lnTo>
                    <a:cubicBezTo>
                      <a:pt x="6251" y="6798"/>
                      <a:pt x="6019" y="5383"/>
                      <a:pt x="5165" y="4395"/>
                    </a:cubicBezTo>
                    <a:cubicBezTo>
                      <a:pt x="4694" y="3848"/>
                      <a:pt x="4072" y="3459"/>
                      <a:pt x="3444" y="3100"/>
                    </a:cubicBezTo>
                    <a:cubicBezTo>
                      <a:pt x="2822" y="2733"/>
                      <a:pt x="2178" y="2381"/>
                      <a:pt x="1654" y="1887"/>
                    </a:cubicBezTo>
                    <a:cubicBezTo>
                      <a:pt x="1123" y="1393"/>
                      <a:pt x="719" y="727"/>
                      <a:pt x="704" y="1"/>
                    </a:cubicBez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10" name="Google Shape;2410;p30"/>
              <p:cNvSpPr/>
              <p:nvPr/>
            </p:nvSpPr>
            <p:spPr>
              <a:xfrm>
                <a:off x="3967321" y="1228951"/>
                <a:ext cx="1209357" cy="1565893"/>
              </a:xfrm>
              <a:custGeom>
                <a:avLst/>
                <a:gdLst/>
                <a:ahLst/>
                <a:cxnLst/>
                <a:rect l="l" t="t" r="r" b="b"/>
                <a:pathLst>
                  <a:path w="6401" h="8288" extrusionOk="0">
                    <a:moveTo>
                      <a:pt x="712" y="135"/>
                    </a:moveTo>
                    <a:cubicBezTo>
                      <a:pt x="749" y="786"/>
                      <a:pt x="1086" y="1445"/>
                      <a:pt x="1678" y="1999"/>
                    </a:cubicBezTo>
                    <a:cubicBezTo>
                      <a:pt x="2164" y="2456"/>
                      <a:pt x="2748" y="2793"/>
                      <a:pt x="3309" y="3122"/>
                    </a:cubicBezTo>
                    <a:lnTo>
                      <a:pt x="3482" y="3219"/>
                    </a:lnTo>
                    <a:cubicBezTo>
                      <a:pt x="4088" y="3571"/>
                      <a:pt x="4724" y="3960"/>
                      <a:pt x="5188" y="4499"/>
                    </a:cubicBezTo>
                    <a:cubicBezTo>
                      <a:pt x="5967" y="5405"/>
                      <a:pt x="6266" y="6745"/>
                      <a:pt x="6004" y="8085"/>
                    </a:cubicBezTo>
                    <a:lnTo>
                      <a:pt x="5608" y="8137"/>
                    </a:lnTo>
                    <a:cubicBezTo>
                      <a:pt x="5802" y="6633"/>
                      <a:pt x="5308" y="5188"/>
                      <a:pt x="4305" y="4372"/>
                    </a:cubicBezTo>
                    <a:cubicBezTo>
                      <a:pt x="3826" y="3975"/>
                      <a:pt x="3250" y="3728"/>
                      <a:pt x="2688" y="3481"/>
                    </a:cubicBezTo>
                    <a:cubicBezTo>
                      <a:pt x="2538" y="3421"/>
                      <a:pt x="2389" y="3354"/>
                      <a:pt x="2246" y="3294"/>
                    </a:cubicBezTo>
                    <a:cubicBezTo>
                      <a:pt x="1685" y="3040"/>
                      <a:pt x="996" y="2673"/>
                      <a:pt x="592" y="2066"/>
                    </a:cubicBezTo>
                    <a:cubicBezTo>
                      <a:pt x="285" y="1595"/>
                      <a:pt x="135" y="981"/>
                      <a:pt x="135" y="195"/>
                    </a:cubicBezTo>
                    <a:lnTo>
                      <a:pt x="712" y="135"/>
                    </a:lnTo>
                    <a:close/>
                    <a:moveTo>
                      <a:pt x="832" y="0"/>
                    </a:moveTo>
                    <a:lnTo>
                      <a:pt x="16" y="83"/>
                    </a:lnTo>
                    <a:lnTo>
                      <a:pt x="16" y="135"/>
                    </a:lnTo>
                    <a:cubicBezTo>
                      <a:pt x="1" y="981"/>
                      <a:pt x="158" y="1632"/>
                      <a:pt x="495" y="2134"/>
                    </a:cubicBezTo>
                    <a:cubicBezTo>
                      <a:pt x="914" y="2770"/>
                      <a:pt x="1625" y="3144"/>
                      <a:pt x="2194" y="3406"/>
                    </a:cubicBezTo>
                    <a:cubicBezTo>
                      <a:pt x="2336" y="3474"/>
                      <a:pt x="2486" y="3534"/>
                      <a:pt x="2636" y="3601"/>
                    </a:cubicBezTo>
                    <a:cubicBezTo>
                      <a:pt x="3190" y="3833"/>
                      <a:pt x="3766" y="4080"/>
                      <a:pt x="4230" y="4462"/>
                    </a:cubicBezTo>
                    <a:cubicBezTo>
                      <a:pt x="5211" y="5270"/>
                      <a:pt x="5690" y="6708"/>
                      <a:pt x="5480" y="8205"/>
                    </a:cubicBezTo>
                    <a:lnTo>
                      <a:pt x="5465" y="8287"/>
                    </a:lnTo>
                    <a:lnTo>
                      <a:pt x="6109" y="8197"/>
                    </a:lnTo>
                    <a:lnTo>
                      <a:pt x="6117" y="8152"/>
                    </a:lnTo>
                    <a:cubicBezTo>
                      <a:pt x="6401" y="6760"/>
                      <a:pt x="6094" y="5368"/>
                      <a:pt x="5278" y="4424"/>
                    </a:cubicBezTo>
                    <a:cubicBezTo>
                      <a:pt x="4799" y="3863"/>
                      <a:pt x="4163" y="3466"/>
                      <a:pt x="3541" y="3114"/>
                    </a:cubicBezTo>
                    <a:lnTo>
                      <a:pt x="3377" y="3017"/>
                    </a:lnTo>
                    <a:cubicBezTo>
                      <a:pt x="2815" y="2688"/>
                      <a:pt x="2239" y="2358"/>
                      <a:pt x="1760" y="1909"/>
                    </a:cubicBezTo>
                    <a:cubicBezTo>
                      <a:pt x="1423" y="1595"/>
                      <a:pt x="854" y="929"/>
                      <a:pt x="839" y="68"/>
                    </a:cubicBezTo>
                    <a:lnTo>
                      <a:pt x="832"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11" name="Google Shape;2411;p30"/>
              <p:cNvSpPr/>
              <p:nvPr/>
            </p:nvSpPr>
            <p:spPr>
              <a:xfrm>
                <a:off x="4607995" y="1885129"/>
                <a:ext cx="519187" cy="768210"/>
              </a:xfrm>
              <a:custGeom>
                <a:avLst/>
                <a:gdLst/>
                <a:ahLst/>
                <a:cxnLst/>
                <a:rect l="l" t="t" r="r" b="b"/>
                <a:pathLst>
                  <a:path w="2748" h="4066" extrusionOk="0">
                    <a:moveTo>
                      <a:pt x="368" y="1"/>
                    </a:moveTo>
                    <a:cubicBezTo>
                      <a:pt x="240" y="61"/>
                      <a:pt x="121" y="113"/>
                      <a:pt x="1" y="180"/>
                    </a:cubicBezTo>
                    <a:cubicBezTo>
                      <a:pt x="719" y="532"/>
                      <a:pt x="1348" y="1064"/>
                      <a:pt x="1737" y="1670"/>
                    </a:cubicBezTo>
                    <a:cubicBezTo>
                      <a:pt x="2142" y="2306"/>
                      <a:pt x="2291" y="3317"/>
                      <a:pt x="2374" y="4065"/>
                    </a:cubicBezTo>
                    <a:cubicBezTo>
                      <a:pt x="2748" y="3025"/>
                      <a:pt x="2104" y="1550"/>
                      <a:pt x="1303" y="764"/>
                    </a:cubicBezTo>
                    <a:cubicBezTo>
                      <a:pt x="1011" y="487"/>
                      <a:pt x="697" y="233"/>
                      <a:pt x="368"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12" name="Google Shape;2412;p30"/>
              <p:cNvSpPr/>
              <p:nvPr/>
            </p:nvSpPr>
            <p:spPr>
              <a:xfrm>
                <a:off x="3950317" y="1241609"/>
                <a:ext cx="1182529" cy="1539065"/>
              </a:xfrm>
              <a:custGeom>
                <a:avLst/>
                <a:gdLst/>
                <a:ahLst/>
                <a:cxnLst/>
                <a:rect l="l" t="t" r="r" b="b"/>
                <a:pathLst>
                  <a:path w="6259" h="8146" extrusionOk="0">
                    <a:moveTo>
                      <a:pt x="5548" y="1"/>
                    </a:moveTo>
                    <a:cubicBezTo>
                      <a:pt x="5533" y="727"/>
                      <a:pt x="5129" y="1393"/>
                      <a:pt x="4605" y="1887"/>
                    </a:cubicBezTo>
                    <a:cubicBezTo>
                      <a:pt x="4081" y="2381"/>
                      <a:pt x="3437" y="2733"/>
                      <a:pt x="2808" y="3100"/>
                    </a:cubicBezTo>
                    <a:cubicBezTo>
                      <a:pt x="2187" y="3459"/>
                      <a:pt x="1558" y="3848"/>
                      <a:pt x="1086" y="4395"/>
                    </a:cubicBezTo>
                    <a:cubicBezTo>
                      <a:pt x="240" y="5383"/>
                      <a:pt x="1" y="6798"/>
                      <a:pt x="270" y="8070"/>
                    </a:cubicBezTo>
                    <a:lnTo>
                      <a:pt x="787" y="8145"/>
                    </a:lnTo>
                    <a:cubicBezTo>
                      <a:pt x="592" y="6768"/>
                      <a:pt x="982" y="5233"/>
                      <a:pt x="2052" y="4350"/>
                    </a:cubicBezTo>
                    <a:cubicBezTo>
                      <a:pt x="2651" y="3856"/>
                      <a:pt x="3399" y="3601"/>
                      <a:pt x="4103" y="3280"/>
                    </a:cubicBezTo>
                    <a:cubicBezTo>
                      <a:pt x="4747" y="2988"/>
                      <a:pt x="5391" y="2621"/>
                      <a:pt x="5780" y="2037"/>
                    </a:cubicBezTo>
                    <a:cubicBezTo>
                      <a:pt x="6162" y="1468"/>
                      <a:pt x="6259" y="749"/>
                      <a:pt x="6251" y="68"/>
                    </a:cubicBezTo>
                    <a:lnTo>
                      <a:pt x="5548" y="1"/>
                    </a:lnTo>
                    <a:close/>
                  </a:path>
                </a:pathLst>
              </a:custGeom>
              <a:solidFill>
                <a:srgbClr val="F04A8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13" name="Google Shape;2413;p30"/>
              <p:cNvSpPr/>
              <p:nvPr/>
            </p:nvSpPr>
            <p:spPr>
              <a:xfrm>
                <a:off x="3934824" y="1228951"/>
                <a:ext cx="1210868" cy="1565893"/>
              </a:xfrm>
              <a:custGeom>
                <a:avLst/>
                <a:gdLst/>
                <a:ahLst/>
                <a:cxnLst/>
                <a:rect l="l" t="t" r="r" b="b"/>
                <a:pathLst>
                  <a:path w="6409" h="8288" extrusionOk="0">
                    <a:moveTo>
                      <a:pt x="5690" y="135"/>
                    </a:moveTo>
                    <a:lnTo>
                      <a:pt x="6266" y="195"/>
                    </a:lnTo>
                    <a:cubicBezTo>
                      <a:pt x="6274" y="981"/>
                      <a:pt x="6124" y="1595"/>
                      <a:pt x="5809" y="2066"/>
                    </a:cubicBezTo>
                    <a:cubicBezTo>
                      <a:pt x="5405" y="2673"/>
                      <a:pt x="4717" y="3040"/>
                      <a:pt x="4163" y="3294"/>
                    </a:cubicBezTo>
                    <a:cubicBezTo>
                      <a:pt x="4013" y="3354"/>
                      <a:pt x="3871" y="3421"/>
                      <a:pt x="3721" y="3481"/>
                    </a:cubicBezTo>
                    <a:cubicBezTo>
                      <a:pt x="3160" y="3728"/>
                      <a:pt x="2576" y="3975"/>
                      <a:pt x="2097" y="4372"/>
                    </a:cubicBezTo>
                    <a:cubicBezTo>
                      <a:pt x="1101" y="5188"/>
                      <a:pt x="607" y="6633"/>
                      <a:pt x="794" y="8137"/>
                    </a:cubicBezTo>
                    <a:lnTo>
                      <a:pt x="405" y="8085"/>
                    </a:lnTo>
                    <a:lnTo>
                      <a:pt x="397" y="8085"/>
                    </a:lnTo>
                    <a:cubicBezTo>
                      <a:pt x="135" y="6745"/>
                      <a:pt x="442" y="5405"/>
                      <a:pt x="1221" y="4499"/>
                    </a:cubicBezTo>
                    <a:cubicBezTo>
                      <a:pt x="1685" y="3960"/>
                      <a:pt x="2314" y="3571"/>
                      <a:pt x="2927" y="3219"/>
                    </a:cubicBezTo>
                    <a:lnTo>
                      <a:pt x="3092" y="3122"/>
                    </a:lnTo>
                    <a:cubicBezTo>
                      <a:pt x="3661" y="2793"/>
                      <a:pt x="4245" y="2456"/>
                      <a:pt x="4724" y="1999"/>
                    </a:cubicBezTo>
                    <a:cubicBezTo>
                      <a:pt x="5315" y="1445"/>
                      <a:pt x="5660" y="786"/>
                      <a:pt x="5690" y="135"/>
                    </a:cubicBezTo>
                    <a:close/>
                    <a:moveTo>
                      <a:pt x="5570" y="0"/>
                    </a:moveTo>
                    <a:lnTo>
                      <a:pt x="5570" y="68"/>
                    </a:lnTo>
                    <a:cubicBezTo>
                      <a:pt x="5555" y="929"/>
                      <a:pt x="4979" y="1595"/>
                      <a:pt x="4642" y="1909"/>
                    </a:cubicBezTo>
                    <a:cubicBezTo>
                      <a:pt x="4170" y="2358"/>
                      <a:pt x="3594" y="2688"/>
                      <a:pt x="3032" y="3017"/>
                    </a:cubicBezTo>
                    <a:lnTo>
                      <a:pt x="2860" y="3114"/>
                    </a:lnTo>
                    <a:cubicBezTo>
                      <a:pt x="2246" y="3466"/>
                      <a:pt x="1603" y="3863"/>
                      <a:pt x="1123" y="4424"/>
                    </a:cubicBezTo>
                    <a:cubicBezTo>
                      <a:pt x="315" y="5368"/>
                      <a:pt x="1" y="6760"/>
                      <a:pt x="285" y="8152"/>
                    </a:cubicBezTo>
                    <a:lnTo>
                      <a:pt x="300" y="8197"/>
                    </a:lnTo>
                    <a:lnTo>
                      <a:pt x="944" y="8287"/>
                    </a:lnTo>
                    <a:lnTo>
                      <a:pt x="929" y="8205"/>
                    </a:lnTo>
                    <a:cubicBezTo>
                      <a:pt x="719" y="6708"/>
                      <a:pt x="1198" y="5270"/>
                      <a:pt x="2179" y="4462"/>
                    </a:cubicBezTo>
                    <a:cubicBezTo>
                      <a:pt x="2643" y="4080"/>
                      <a:pt x="3212" y="3833"/>
                      <a:pt x="3766" y="3601"/>
                    </a:cubicBezTo>
                    <a:cubicBezTo>
                      <a:pt x="3916" y="3534"/>
                      <a:pt x="4065" y="3474"/>
                      <a:pt x="4215" y="3406"/>
                    </a:cubicBezTo>
                    <a:cubicBezTo>
                      <a:pt x="4784" y="3144"/>
                      <a:pt x="5495" y="2770"/>
                      <a:pt x="5914" y="2134"/>
                    </a:cubicBezTo>
                    <a:cubicBezTo>
                      <a:pt x="6251" y="1632"/>
                      <a:pt x="6408" y="981"/>
                      <a:pt x="6393" y="135"/>
                    </a:cubicBezTo>
                    <a:lnTo>
                      <a:pt x="6393" y="83"/>
                    </a:lnTo>
                    <a:lnTo>
                      <a:pt x="5570" y="0"/>
                    </a:ln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14" name="Google Shape;2414;p30"/>
              <p:cNvSpPr/>
              <p:nvPr/>
            </p:nvSpPr>
            <p:spPr>
              <a:xfrm>
                <a:off x="4080492" y="1336456"/>
                <a:ext cx="935027" cy="70851"/>
              </a:xfrm>
              <a:custGeom>
                <a:avLst/>
                <a:gdLst/>
                <a:ahLst/>
                <a:cxnLst/>
                <a:rect l="l" t="t" r="r" b="b"/>
                <a:pathLst>
                  <a:path w="4949" h="375" extrusionOk="0">
                    <a:moveTo>
                      <a:pt x="188" y="0"/>
                    </a:moveTo>
                    <a:cubicBezTo>
                      <a:pt x="90" y="0"/>
                      <a:pt x="1" y="83"/>
                      <a:pt x="1" y="187"/>
                    </a:cubicBezTo>
                    <a:cubicBezTo>
                      <a:pt x="1" y="292"/>
                      <a:pt x="90" y="375"/>
                      <a:pt x="188" y="375"/>
                    </a:cubicBezTo>
                    <a:lnTo>
                      <a:pt x="4761" y="375"/>
                    </a:lnTo>
                    <a:cubicBezTo>
                      <a:pt x="4866" y="375"/>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15" name="Google Shape;2415;p30"/>
              <p:cNvSpPr/>
              <p:nvPr/>
            </p:nvSpPr>
            <p:spPr>
              <a:xfrm>
                <a:off x="4053663" y="1323608"/>
                <a:ext cx="990195" cy="95034"/>
              </a:xfrm>
              <a:custGeom>
                <a:avLst/>
                <a:gdLst/>
                <a:ahLst/>
                <a:cxnLst/>
                <a:rect l="l" t="t" r="r" b="b"/>
                <a:pathLst>
                  <a:path w="5241" h="503" extrusionOk="0">
                    <a:moveTo>
                      <a:pt x="4903" y="128"/>
                    </a:moveTo>
                    <a:cubicBezTo>
                      <a:pt x="5076" y="128"/>
                      <a:pt x="5076" y="383"/>
                      <a:pt x="4903" y="383"/>
                    </a:cubicBezTo>
                    <a:lnTo>
                      <a:pt x="330" y="383"/>
                    </a:lnTo>
                    <a:cubicBezTo>
                      <a:pt x="165" y="383"/>
                      <a:pt x="165" y="128"/>
                      <a:pt x="330" y="128"/>
                    </a:cubicBezTo>
                    <a:close/>
                    <a:moveTo>
                      <a:pt x="330" y="1"/>
                    </a:moveTo>
                    <a:cubicBezTo>
                      <a:pt x="0" y="1"/>
                      <a:pt x="0" y="503"/>
                      <a:pt x="330" y="503"/>
                    </a:cubicBezTo>
                    <a:lnTo>
                      <a:pt x="4903" y="503"/>
                    </a:lnTo>
                    <a:cubicBezTo>
                      <a:pt x="5240" y="503"/>
                      <a:pt x="5240" y="1"/>
                      <a:pt x="4903"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16" name="Google Shape;2416;p30"/>
              <p:cNvSpPr/>
              <p:nvPr/>
            </p:nvSpPr>
            <p:spPr>
              <a:xfrm>
                <a:off x="4181005" y="1525960"/>
                <a:ext cx="734192" cy="72362"/>
              </a:xfrm>
              <a:custGeom>
                <a:avLst/>
                <a:gdLst/>
                <a:ahLst/>
                <a:cxnLst/>
                <a:rect l="l" t="t" r="r" b="b"/>
                <a:pathLst>
                  <a:path w="3886" h="383" extrusionOk="0">
                    <a:moveTo>
                      <a:pt x="187" y="0"/>
                    </a:moveTo>
                    <a:cubicBezTo>
                      <a:pt x="82" y="0"/>
                      <a:pt x="0" y="90"/>
                      <a:pt x="0" y="188"/>
                    </a:cubicBezTo>
                    <a:lnTo>
                      <a:pt x="0" y="195"/>
                    </a:lnTo>
                    <a:cubicBezTo>
                      <a:pt x="0" y="300"/>
                      <a:pt x="82" y="382"/>
                      <a:pt x="187" y="382"/>
                    </a:cubicBezTo>
                    <a:lnTo>
                      <a:pt x="3698" y="382"/>
                    </a:lnTo>
                    <a:cubicBezTo>
                      <a:pt x="3803" y="382"/>
                      <a:pt x="3885" y="300"/>
                      <a:pt x="3885" y="195"/>
                    </a:cubicBezTo>
                    <a:lnTo>
                      <a:pt x="3885" y="188"/>
                    </a:lnTo>
                    <a:cubicBezTo>
                      <a:pt x="3885" y="90"/>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17" name="Google Shape;2417;p30"/>
              <p:cNvSpPr/>
              <p:nvPr/>
            </p:nvSpPr>
            <p:spPr>
              <a:xfrm>
                <a:off x="4153987" y="1514623"/>
                <a:ext cx="789360" cy="95034"/>
              </a:xfrm>
              <a:custGeom>
                <a:avLst/>
                <a:gdLst/>
                <a:ahLst/>
                <a:cxnLst/>
                <a:rect l="l" t="t" r="r" b="b"/>
                <a:pathLst>
                  <a:path w="4178" h="503" extrusionOk="0">
                    <a:moveTo>
                      <a:pt x="3841" y="128"/>
                    </a:moveTo>
                    <a:cubicBezTo>
                      <a:pt x="4013" y="128"/>
                      <a:pt x="4013" y="375"/>
                      <a:pt x="3841" y="375"/>
                    </a:cubicBezTo>
                    <a:lnTo>
                      <a:pt x="330" y="375"/>
                    </a:lnTo>
                    <a:cubicBezTo>
                      <a:pt x="166" y="375"/>
                      <a:pt x="166" y="128"/>
                      <a:pt x="330" y="128"/>
                    </a:cubicBezTo>
                    <a:close/>
                    <a:moveTo>
                      <a:pt x="330" y="1"/>
                    </a:moveTo>
                    <a:cubicBezTo>
                      <a:pt x="1" y="1"/>
                      <a:pt x="1" y="502"/>
                      <a:pt x="330" y="502"/>
                    </a:cubicBezTo>
                    <a:lnTo>
                      <a:pt x="3841" y="502"/>
                    </a:lnTo>
                    <a:cubicBezTo>
                      <a:pt x="4178" y="502"/>
                      <a:pt x="4178" y="1"/>
                      <a:pt x="3841"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18" name="Google Shape;2418;p30"/>
              <p:cNvSpPr/>
              <p:nvPr/>
            </p:nvSpPr>
            <p:spPr>
              <a:xfrm>
                <a:off x="4181005" y="2101651"/>
                <a:ext cx="734192" cy="72173"/>
              </a:xfrm>
              <a:custGeom>
                <a:avLst/>
                <a:gdLst/>
                <a:ahLst/>
                <a:cxnLst/>
                <a:rect l="l" t="t" r="r" b="b"/>
                <a:pathLst>
                  <a:path w="3886" h="382" extrusionOk="0">
                    <a:moveTo>
                      <a:pt x="187" y="0"/>
                    </a:moveTo>
                    <a:cubicBezTo>
                      <a:pt x="82" y="0"/>
                      <a:pt x="0" y="82"/>
                      <a:pt x="0" y="187"/>
                    </a:cubicBezTo>
                    <a:lnTo>
                      <a:pt x="0" y="195"/>
                    </a:lnTo>
                    <a:cubicBezTo>
                      <a:pt x="0" y="292"/>
                      <a:pt x="82" y="382"/>
                      <a:pt x="187" y="382"/>
                    </a:cubicBezTo>
                    <a:lnTo>
                      <a:pt x="3698" y="382"/>
                    </a:lnTo>
                    <a:cubicBezTo>
                      <a:pt x="3803" y="382"/>
                      <a:pt x="3885" y="292"/>
                      <a:pt x="3885" y="195"/>
                    </a:cubicBezTo>
                    <a:lnTo>
                      <a:pt x="3885" y="187"/>
                    </a:lnTo>
                    <a:cubicBezTo>
                      <a:pt x="3885" y="82"/>
                      <a:pt x="3803" y="0"/>
                      <a:pt x="3698"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19" name="Google Shape;2419;p30"/>
              <p:cNvSpPr/>
              <p:nvPr/>
            </p:nvSpPr>
            <p:spPr>
              <a:xfrm>
                <a:off x="4153987" y="2090314"/>
                <a:ext cx="788037" cy="94845"/>
              </a:xfrm>
              <a:custGeom>
                <a:avLst/>
                <a:gdLst/>
                <a:ahLst/>
                <a:cxnLst/>
                <a:rect l="l" t="t" r="r" b="b"/>
                <a:pathLst>
                  <a:path w="4171" h="502" extrusionOk="0">
                    <a:moveTo>
                      <a:pt x="3841" y="127"/>
                    </a:moveTo>
                    <a:cubicBezTo>
                      <a:pt x="4013" y="127"/>
                      <a:pt x="4013" y="374"/>
                      <a:pt x="3841" y="374"/>
                    </a:cubicBezTo>
                    <a:lnTo>
                      <a:pt x="330" y="374"/>
                    </a:lnTo>
                    <a:cubicBezTo>
                      <a:pt x="166" y="374"/>
                      <a:pt x="166" y="127"/>
                      <a:pt x="330" y="127"/>
                    </a:cubicBezTo>
                    <a:close/>
                    <a:moveTo>
                      <a:pt x="330" y="0"/>
                    </a:moveTo>
                    <a:cubicBezTo>
                      <a:pt x="1" y="8"/>
                      <a:pt x="1" y="494"/>
                      <a:pt x="330" y="502"/>
                    </a:cubicBezTo>
                    <a:lnTo>
                      <a:pt x="3841" y="502"/>
                    </a:lnTo>
                    <a:cubicBezTo>
                      <a:pt x="4170" y="494"/>
                      <a:pt x="4170" y="8"/>
                      <a:pt x="3841"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20" name="Google Shape;2420;p30"/>
              <p:cNvSpPr/>
              <p:nvPr/>
            </p:nvSpPr>
            <p:spPr>
              <a:xfrm>
                <a:off x="4080492" y="2337822"/>
                <a:ext cx="935027" cy="70851"/>
              </a:xfrm>
              <a:custGeom>
                <a:avLst/>
                <a:gdLst/>
                <a:ahLst/>
                <a:cxnLst/>
                <a:rect l="l" t="t" r="r" b="b"/>
                <a:pathLst>
                  <a:path w="4949" h="375" extrusionOk="0">
                    <a:moveTo>
                      <a:pt x="188" y="0"/>
                    </a:moveTo>
                    <a:cubicBezTo>
                      <a:pt x="90" y="0"/>
                      <a:pt x="1" y="83"/>
                      <a:pt x="1" y="187"/>
                    </a:cubicBezTo>
                    <a:cubicBezTo>
                      <a:pt x="1" y="292"/>
                      <a:pt x="90" y="374"/>
                      <a:pt x="188" y="374"/>
                    </a:cubicBezTo>
                    <a:lnTo>
                      <a:pt x="4761" y="374"/>
                    </a:lnTo>
                    <a:cubicBezTo>
                      <a:pt x="4866" y="374"/>
                      <a:pt x="4949" y="292"/>
                      <a:pt x="4949" y="187"/>
                    </a:cubicBezTo>
                    <a:cubicBezTo>
                      <a:pt x="4949" y="83"/>
                      <a:pt x="4866" y="0"/>
                      <a:pt x="4761"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21" name="Google Shape;2421;p30"/>
              <p:cNvSpPr/>
              <p:nvPr/>
            </p:nvSpPr>
            <p:spPr>
              <a:xfrm>
                <a:off x="4053663" y="2326486"/>
                <a:ext cx="990195" cy="94845"/>
              </a:xfrm>
              <a:custGeom>
                <a:avLst/>
                <a:gdLst/>
                <a:ahLst/>
                <a:cxnLst/>
                <a:rect l="l" t="t" r="r" b="b"/>
                <a:pathLst>
                  <a:path w="5241" h="502" extrusionOk="0">
                    <a:moveTo>
                      <a:pt x="4903" y="120"/>
                    </a:moveTo>
                    <a:cubicBezTo>
                      <a:pt x="5076" y="120"/>
                      <a:pt x="5076" y="375"/>
                      <a:pt x="4903" y="375"/>
                    </a:cubicBezTo>
                    <a:lnTo>
                      <a:pt x="330" y="375"/>
                    </a:lnTo>
                    <a:cubicBezTo>
                      <a:pt x="165" y="375"/>
                      <a:pt x="165" y="120"/>
                      <a:pt x="330" y="120"/>
                    </a:cubicBezTo>
                    <a:close/>
                    <a:moveTo>
                      <a:pt x="330" y="0"/>
                    </a:moveTo>
                    <a:cubicBezTo>
                      <a:pt x="0" y="0"/>
                      <a:pt x="0" y="502"/>
                      <a:pt x="330" y="502"/>
                    </a:cubicBezTo>
                    <a:lnTo>
                      <a:pt x="4903" y="502"/>
                    </a:lnTo>
                    <a:cubicBezTo>
                      <a:pt x="5240" y="502"/>
                      <a:pt x="5240" y="0"/>
                      <a:pt x="4903"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22" name="Google Shape;2422;p30"/>
              <p:cNvSpPr/>
              <p:nvPr/>
            </p:nvSpPr>
            <p:spPr>
              <a:xfrm>
                <a:off x="4035337" y="2573993"/>
                <a:ext cx="1025526" cy="70851"/>
              </a:xfrm>
              <a:custGeom>
                <a:avLst/>
                <a:gdLst/>
                <a:ahLst/>
                <a:cxnLst/>
                <a:rect l="l" t="t" r="r" b="b"/>
                <a:pathLst>
                  <a:path w="5428" h="375" extrusionOk="0">
                    <a:moveTo>
                      <a:pt x="187" y="0"/>
                    </a:moveTo>
                    <a:cubicBezTo>
                      <a:pt x="90" y="0"/>
                      <a:pt x="0" y="83"/>
                      <a:pt x="0" y="187"/>
                    </a:cubicBezTo>
                    <a:cubicBezTo>
                      <a:pt x="0" y="292"/>
                      <a:pt x="90" y="375"/>
                      <a:pt x="187" y="375"/>
                    </a:cubicBezTo>
                    <a:lnTo>
                      <a:pt x="5240" y="375"/>
                    </a:lnTo>
                    <a:cubicBezTo>
                      <a:pt x="5345" y="375"/>
                      <a:pt x="5427" y="292"/>
                      <a:pt x="5427" y="187"/>
                    </a:cubicBezTo>
                    <a:cubicBezTo>
                      <a:pt x="5427" y="83"/>
                      <a:pt x="5345" y="0"/>
                      <a:pt x="5240" y="0"/>
                    </a:cubicBezTo>
                    <a:close/>
                  </a:path>
                </a:pathLst>
              </a:custGeom>
              <a:solidFill>
                <a:srgbClr val="ECB0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23" name="Google Shape;2423;p30"/>
              <p:cNvSpPr/>
              <p:nvPr/>
            </p:nvSpPr>
            <p:spPr>
              <a:xfrm>
                <a:off x="4009831" y="2562657"/>
                <a:ext cx="1077860" cy="93523"/>
              </a:xfrm>
              <a:custGeom>
                <a:avLst/>
                <a:gdLst/>
                <a:ahLst/>
                <a:cxnLst/>
                <a:rect l="l" t="t" r="r" b="b"/>
                <a:pathLst>
                  <a:path w="5705" h="495" extrusionOk="0">
                    <a:moveTo>
                      <a:pt x="5375" y="120"/>
                    </a:moveTo>
                    <a:cubicBezTo>
                      <a:pt x="5547" y="120"/>
                      <a:pt x="5547" y="375"/>
                      <a:pt x="5375" y="375"/>
                    </a:cubicBezTo>
                    <a:lnTo>
                      <a:pt x="322" y="375"/>
                    </a:lnTo>
                    <a:cubicBezTo>
                      <a:pt x="158" y="375"/>
                      <a:pt x="158" y="120"/>
                      <a:pt x="322" y="120"/>
                    </a:cubicBezTo>
                    <a:close/>
                    <a:moveTo>
                      <a:pt x="322" y="0"/>
                    </a:moveTo>
                    <a:cubicBezTo>
                      <a:pt x="0" y="0"/>
                      <a:pt x="0" y="494"/>
                      <a:pt x="322" y="494"/>
                    </a:cubicBezTo>
                    <a:lnTo>
                      <a:pt x="5375" y="494"/>
                    </a:lnTo>
                    <a:cubicBezTo>
                      <a:pt x="5704" y="494"/>
                      <a:pt x="5704" y="0"/>
                      <a:pt x="5375" y="0"/>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24" name="Google Shape;2424;p30"/>
              <p:cNvSpPr/>
              <p:nvPr/>
            </p:nvSpPr>
            <p:spPr>
              <a:xfrm>
                <a:off x="4482165" y="1442449"/>
                <a:ext cx="598349" cy="523539"/>
              </a:xfrm>
              <a:custGeom>
                <a:avLst/>
                <a:gdLst/>
                <a:ahLst/>
                <a:cxnLst/>
                <a:rect l="l" t="t" r="r" b="b"/>
                <a:pathLst>
                  <a:path w="3167" h="2771" extrusionOk="0">
                    <a:moveTo>
                      <a:pt x="3167" y="1"/>
                    </a:moveTo>
                    <a:cubicBezTo>
                      <a:pt x="2905" y="682"/>
                      <a:pt x="2411" y="1251"/>
                      <a:pt x="1835" y="1693"/>
                    </a:cubicBezTo>
                    <a:cubicBezTo>
                      <a:pt x="1273" y="2127"/>
                      <a:pt x="659" y="2493"/>
                      <a:pt x="1" y="2770"/>
                    </a:cubicBezTo>
                    <a:cubicBezTo>
                      <a:pt x="742" y="2568"/>
                      <a:pt x="1415" y="2306"/>
                      <a:pt x="2029" y="1842"/>
                    </a:cubicBezTo>
                    <a:cubicBezTo>
                      <a:pt x="2621" y="1386"/>
                      <a:pt x="3025" y="734"/>
                      <a:pt x="3167"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25" name="Google Shape;2425;p30"/>
              <p:cNvSpPr/>
              <p:nvPr/>
            </p:nvSpPr>
            <p:spPr>
              <a:xfrm>
                <a:off x="4271504" y="1678054"/>
                <a:ext cx="259026" cy="148314"/>
              </a:xfrm>
              <a:custGeom>
                <a:avLst/>
                <a:gdLst/>
                <a:ahLst/>
                <a:cxnLst/>
                <a:rect l="l" t="t" r="r" b="b"/>
                <a:pathLst>
                  <a:path w="1371" h="785" extrusionOk="0">
                    <a:moveTo>
                      <a:pt x="124" y="1"/>
                    </a:moveTo>
                    <a:cubicBezTo>
                      <a:pt x="80" y="1"/>
                      <a:pt x="36" y="14"/>
                      <a:pt x="0" y="41"/>
                    </a:cubicBezTo>
                    <a:cubicBezTo>
                      <a:pt x="180" y="236"/>
                      <a:pt x="389" y="408"/>
                      <a:pt x="606" y="565"/>
                    </a:cubicBezTo>
                    <a:cubicBezTo>
                      <a:pt x="719" y="655"/>
                      <a:pt x="846" y="722"/>
                      <a:pt x="981" y="767"/>
                    </a:cubicBezTo>
                    <a:cubicBezTo>
                      <a:pt x="1018" y="779"/>
                      <a:pt x="1056" y="785"/>
                      <a:pt x="1093" y="785"/>
                    </a:cubicBezTo>
                    <a:cubicBezTo>
                      <a:pt x="1198" y="785"/>
                      <a:pt x="1298" y="740"/>
                      <a:pt x="1370" y="663"/>
                    </a:cubicBezTo>
                    <a:cubicBezTo>
                      <a:pt x="1026" y="520"/>
                      <a:pt x="704" y="348"/>
                      <a:pt x="397" y="131"/>
                    </a:cubicBezTo>
                    <a:cubicBezTo>
                      <a:pt x="344" y="86"/>
                      <a:pt x="277" y="49"/>
                      <a:pt x="210" y="19"/>
                    </a:cubicBezTo>
                    <a:cubicBezTo>
                      <a:pt x="183" y="7"/>
                      <a:pt x="153" y="1"/>
                      <a:pt x="124" y="1"/>
                    </a:cubicBezTo>
                    <a:close/>
                  </a:path>
                </a:pathLst>
              </a:custGeom>
              <a:solidFill>
                <a:srgbClr val="2B3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sp>
        <p:nvSpPr>
          <p:cNvPr id="2" name="Rectangle 2">
            <a:extLst>
              <a:ext uri="{FF2B5EF4-FFF2-40B4-BE49-F238E27FC236}">
                <a16:creationId xmlns:a16="http://schemas.microsoft.com/office/drawing/2014/main" id="{A30576A6-1A8D-AADC-0644-E1AA82305EDC}"/>
              </a:ext>
            </a:extLst>
          </p:cNvPr>
          <p:cNvSpPr>
            <a:spLocks noChangeArrowheads="1"/>
          </p:cNvSpPr>
          <p:nvPr/>
        </p:nvSpPr>
        <p:spPr bwMode="auto">
          <a:xfrm>
            <a:off x="5330536" y="1044294"/>
            <a:ext cx="121021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pic>
        <p:nvPicPr>
          <p:cNvPr id="1025" name="Picture 3">
            <a:extLst>
              <a:ext uri="{FF2B5EF4-FFF2-40B4-BE49-F238E27FC236}">
                <a16:creationId xmlns:a16="http://schemas.microsoft.com/office/drawing/2014/main" id="{7D71AA76-B267-6E93-3929-288B53A9EC14}"/>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4998028" y="834396"/>
            <a:ext cx="3958936" cy="41149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76" name="Google Shape;1991;p25">
            <a:extLst>
              <a:ext uri="{FF2B5EF4-FFF2-40B4-BE49-F238E27FC236}">
                <a16:creationId xmlns:a16="http://schemas.microsoft.com/office/drawing/2014/main" id="{81FC09A6-7BD1-410B-865D-4843075F2646}"/>
              </a:ext>
            </a:extLst>
          </p:cNvPr>
          <p:cNvSpPr/>
          <p:nvPr/>
        </p:nvSpPr>
        <p:spPr>
          <a:xfrm>
            <a:off x="651571" y="3968904"/>
            <a:ext cx="294674" cy="268365"/>
          </a:xfrm>
          <a:custGeom>
            <a:avLst/>
            <a:gdLst/>
            <a:ahLst/>
            <a:cxnLst/>
            <a:rect l="l" t="t" r="r" b="b"/>
            <a:pathLst>
              <a:path w="2741" h="2347" extrusionOk="0">
                <a:moveTo>
                  <a:pt x="1176" y="0"/>
                </a:moveTo>
                <a:cubicBezTo>
                  <a:pt x="524" y="0"/>
                  <a:pt x="0" y="524"/>
                  <a:pt x="0" y="1175"/>
                </a:cubicBezTo>
                <a:cubicBezTo>
                  <a:pt x="0" y="1879"/>
                  <a:pt x="579" y="2346"/>
                  <a:pt x="1180" y="2346"/>
                </a:cubicBezTo>
                <a:cubicBezTo>
                  <a:pt x="1468" y="2346"/>
                  <a:pt x="1761" y="2239"/>
                  <a:pt x="1999" y="1999"/>
                </a:cubicBezTo>
                <a:cubicBezTo>
                  <a:pt x="2740" y="1265"/>
                  <a:pt x="2216" y="0"/>
                  <a:pt x="117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177" name="Google Shape;1995;p25">
            <a:extLst>
              <a:ext uri="{FF2B5EF4-FFF2-40B4-BE49-F238E27FC236}">
                <a16:creationId xmlns:a16="http://schemas.microsoft.com/office/drawing/2014/main" id="{0CD9B4F1-2C13-DD3B-C9C3-DCCE16880DC1}"/>
              </a:ext>
            </a:extLst>
          </p:cNvPr>
          <p:cNvSpPr/>
          <p:nvPr/>
        </p:nvSpPr>
        <p:spPr>
          <a:xfrm>
            <a:off x="632371" y="1445202"/>
            <a:ext cx="313874" cy="268365"/>
          </a:xfrm>
          <a:custGeom>
            <a:avLst/>
            <a:gdLst/>
            <a:ahLst/>
            <a:cxnLst/>
            <a:rect l="l" t="t" r="r" b="b"/>
            <a:pathLst>
              <a:path w="4283" h="3662" extrusionOk="0">
                <a:moveTo>
                  <a:pt x="2448" y="0"/>
                </a:moveTo>
                <a:cubicBezTo>
                  <a:pt x="816" y="0"/>
                  <a:pt x="1" y="1969"/>
                  <a:pt x="1153" y="3122"/>
                </a:cubicBezTo>
                <a:cubicBezTo>
                  <a:pt x="1526" y="3495"/>
                  <a:pt x="1985" y="3662"/>
                  <a:pt x="2435" y="3662"/>
                </a:cubicBezTo>
                <a:cubicBezTo>
                  <a:pt x="3378" y="3662"/>
                  <a:pt x="4282" y="2931"/>
                  <a:pt x="4282" y="1827"/>
                </a:cubicBezTo>
                <a:cubicBezTo>
                  <a:pt x="4282" y="816"/>
                  <a:pt x="3459" y="0"/>
                  <a:pt x="24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accent4"/>
              </a:solidFill>
              <a:latin typeface="Cambria" panose="02040503050406030204" pitchFamily="18" charset="0"/>
              <a:ea typeface="Cambria" panose="02040503050406030204" pitchFamily="18" charset="0"/>
            </a:endParaRPr>
          </a:p>
        </p:txBody>
      </p:sp>
      <p:sp>
        <p:nvSpPr>
          <p:cNvPr id="178" name="Google Shape;1996;p25">
            <a:extLst>
              <a:ext uri="{FF2B5EF4-FFF2-40B4-BE49-F238E27FC236}">
                <a16:creationId xmlns:a16="http://schemas.microsoft.com/office/drawing/2014/main" id="{A3FEC242-DA7A-57DD-C49F-5BE39FE37DEA}"/>
              </a:ext>
            </a:extLst>
          </p:cNvPr>
          <p:cNvSpPr/>
          <p:nvPr/>
        </p:nvSpPr>
        <p:spPr>
          <a:xfrm>
            <a:off x="641971" y="2694473"/>
            <a:ext cx="294674" cy="268438"/>
          </a:xfrm>
          <a:custGeom>
            <a:avLst/>
            <a:gdLst/>
            <a:ahLst/>
            <a:cxnLst/>
            <a:rect l="l" t="t" r="r" b="b"/>
            <a:pathLst>
              <a:path w="4021" h="3663" extrusionOk="0">
                <a:moveTo>
                  <a:pt x="2011" y="0"/>
                </a:moveTo>
                <a:cubicBezTo>
                  <a:pt x="1543" y="0"/>
                  <a:pt x="1075" y="180"/>
                  <a:pt x="719" y="539"/>
                </a:cubicBezTo>
                <a:cubicBezTo>
                  <a:pt x="1" y="1250"/>
                  <a:pt x="1" y="2410"/>
                  <a:pt x="719" y="3129"/>
                </a:cubicBezTo>
                <a:cubicBezTo>
                  <a:pt x="1075" y="3485"/>
                  <a:pt x="1543" y="3662"/>
                  <a:pt x="2011" y="3662"/>
                </a:cubicBezTo>
                <a:cubicBezTo>
                  <a:pt x="2480" y="3662"/>
                  <a:pt x="2950" y="3485"/>
                  <a:pt x="3309" y="3129"/>
                </a:cubicBezTo>
                <a:cubicBezTo>
                  <a:pt x="4020" y="2410"/>
                  <a:pt x="4020" y="1250"/>
                  <a:pt x="3309" y="539"/>
                </a:cubicBezTo>
                <a:cubicBezTo>
                  <a:pt x="2950" y="180"/>
                  <a:pt x="2480" y="0"/>
                  <a:pt x="20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 name="Oval 2">
            <a:extLst>
              <a:ext uri="{FF2B5EF4-FFF2-40B4-BE49-F238E27FC236}">
                <a16:creationId xmlns:a16="http://schemas.microsoft.com/office/drawing/2014/main" id="{03FC2693-9066-B3D6-C6F6-FF287F72CA12}"/>
              </a:ext>
            </a:extLst>
          </p:cNvPr>
          <p:cNvSpPr/>
          <p:nvPr/>
        </p:nvSpPr>
        <p:spPr>
          <a:xfrm>
            <a:off x="8551718" y="2057399"/>
            <a:ext cx="349789" cy="347321"/>
          </a:xfrm>
          <a:prstGeom prst="ellipse">
            <a:avLst/>
          </a:prstGeom>
          <a:noFill/>
          <a:ln>
            <a:solidFill>
              <a:srgbClr val="26AC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80" name="Oval 179">
            <a:extLst>
              <a:ext uri="{FF2B5EF4-FFF2-40B4-BE49-F238E27FC236}">
                <a16:creationId xmlns:a16="http://schemas.microsoft.com/office/drawing/2014/main" id="{6454ED52-47F7-2A94-25D1-633698B6E32E}"/>
              </a:ext>
            </a:extLst>
          </p:cNvPr>
          <p:cNvSpPr/>
          <p:nvPr/>
        </p:nvSpPr>
        <p:spPr>
          <a:xfrm>
            <a:off x="8415430" y="4314156"/>
            <a:ext cx="405246" cy="399102"/>
          </a:xfrm>
          <a:prstGeom prst="ellipse">
            <a:avLst/>
          </a:prstGeom>
          <a:noFill/>
          <a:ln>
            <a:solidFill>
              <a:srgbClr val="EDB0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sp>
        <p:nvSpPr>
          <p:cNvPr id="181" name="Oval 180">
            <a:extLst>
              <a:ext uri="{FF2B5EF4-FFF2-40B4-BE49-F238E27FC236}">
                <a16:creationId xmlns:a16="http://schemas.microsoft.com/office/drawing/2014/main" id="{B752AA84-38D7-2DF6-C8A5-1799A81366ED}"/>
              </a:ext>
            </a:extLst>
          </p:cNvPr>
          <p:cNvSpPr/>
          <p:nvPr/>
        </p:nvSpPr>
        <p:spPr>
          <a:xfrm>
            <a:off x="5117609" y="4060623"/>
            <a:ext cx="358687" cy="354767"/>
          </a:xfrm>
          <a:prstGeom prst="ellipse">
            <a:avLst/>
          </a:prstGeom>
          <a:noFill/>
          <a:ln>
            <a:solidFill>
              <a:srgbClr val="F14A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mbria" panose="02040503050406030204" pitchFamily="18" charset="0"/>
            </a:endParaRPr>
          </a:p>
        </p:txBody>
      </p:sp>
      <p:pic>
        <p:nvPicPr>
          <p:cNvPr id="179" name="New Recording 231" descr="New Recording 231">
            <a:hlinkClick r:id="" action="ppaction://media"/>
            <a:extLst>
              <a:ext uri="{FF2B5EF4-FFF2-40B4-BE49-F238E27FC236}">
                <a16:creationId xmlns:a16="http://schemas.microsoft.com/office/drawing/2014/main" id="{14FAD585-89D1-9DAB-69FB-7ABD7621864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92508" y="2159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64" fill="hold"/>
                                        <p:tgtEl>
                                          <p:spTgt spid="17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29"/>
        <p:cNvGrpSpPr/>
        <p:nvPr/>
      </p:nvGrpSpPr>
      <p:grpSpPr>
        <a:xfrm>
          <a:off x="0" y="0"/>
          <a:ext cx="0" cy="0"/>
          <a:chOff x="0" y="0"/>
          <a:chExt cx="0" cy="0"/>
        </a:xfrm>
      </p:grpSpPr>
      <p:sp>
        <p:nvSpPr>
          <p:cNvPr id="2430" name="Google Shape;2430;p31"/>
          <p:cNvSpPr txBox="1">
            <a:spLocks noGrp="1"/>
          </p:cNvSpPr>
          <p:nvPr>
            <p:ph type="title"/>
          </p:nvPr>
        </p:nvSpPr>
        <p:spPr>
          <a:xfrm>
            <a:off x="2641234" y="139521"/>
            <a:ext cx="3721085" cy="62100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a:t>Syndromes</a:t>
            </a:r>
            <a:endParaRPr sz="3200" dirty="0"/>
          </a:p>
        </p:txBody>
      </p:sp>
      <p:grpSp>
        <p:nvGrpSpPr>
          <p:cNvPr id="2431" name="Google Shape;2431;p31"/>
          <p:cNvGrpSpPr/>
          <p:nvPr/>
        </p:nvGrpSpPr>
        <p:grpSpPr>
          <a:xfrm>
            <a:off x="2532063" y="2758107"/>
            <a:ext cx="4080707" cy="1947295"/>
            <a:chOff x="2532063" y="2693657"/>
            <a:chExt cx="4080707" cy="1947295"/>
          </a:xfrm>
        </p:grpSpPr>
        <p:sp>
          <p:nvSpPr>
            <p:cNvPr id="2432" name="Google Shape;2432;p31"/>
            <p:cNvSpPr/>
            <p:nvPr/>
          </p:nvSpPr>
          <p:spPr>
            <a:xfrm>
              <a:off x="2897449" y="3105015"/>
              <a:ext cx="3411442" cy="1535936"/>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nvGrpSpPr>
            <p:cNvPr id="2433" name="Google Shape;2433;p31"/>
            <p:cNvGrpSpPr/>
            <p:nvPr/>
          </p:nvGrpSpPr>
          <p:grpSpPr>
            <a:xfrm>
              <a:off x="2829188" y="3369715"/>
              <a:ext cx="3492819" cy="1170148"/>
              <a:chOff x="3728650" y="3804975"/>
              <a:chExt cx="1288150" cy="431550"/>
            </a:xfrm>
          </p:grpSpPr>
          <p:sp>
            <p:nvSpPr>
              <p:cNvPr id="2434" name="Google Shape;2434;p31"/>
              <p:cNvSpPr/>
              <p:nvPr/>
            </p:nvSpPr>
            <p:spPr>
              <a:xfrm rot="-5400000">
                <a:off x="4161625" y="3684550"/>
                <a:ext cx="418800" cy="667150"/>
              </a:xfrm>
              <a:custGeom>
                <a:avLst/>
                <a:gdLst/>
                <a:ahLst/>
                <a:cxnLst/>
                <a:rect l="l" t="t" r="r" b="b"/>
                <a:pathLst>
                  <a:path w="8376" h="13343" extrusionOk="0">
                    <a:moveTo>
                      <a:pt x="4188" y="488"/>
                    </a:moveTo>
                    <a:cubicBezTo>
                      <a:pt x="6222" y="488"/>
                      <a:pt x="7888" y="3265"/>
                      <a:pt x="7888" y="6671"/>
                    </a:cubicBezTo>
                    <a:cubicBezTo>
                      <a:pt x="7888" y="10086"/>
                      <a:pt x="6222" y="12855"/>
                      <a:pt x="4188" y="12855"/>
                    </a:cubicBezTo>
                    <a:cubicBezTo>
                      <a:pt x="2147" y="12855"/>
                      <a:pt x="489" y="10086"/>
                      <a:pt x="489" y="6671"/>
                    </a:cubicBezTo>
                    <a:cubicBezTo>
                      <a:pt x="489" y="3265"/>
                      <a:pt x="2147" y="488"/>
                      <a:pt x="4188" y="488"/>
                    </a:cubicBezTo>
                    <a:close/>
                    <a:moveTo>
                      <a:pt x="4188" y="0"/>
                    </a:moveTo>
                    <a:cubicBezTo>
                      <a:pt x="1877" y="0"/>
                      <a:pt x="1" y="2994"/>
                      <a:pt x="1" y="6671"/>
                    </a:cubicBezTo>
                    <a:cubicBezTo>
                      <a:pt x="1" y="10348"/>
                      <a:pt x="1877" y="13343"/>
                      <a:pt x="4188" y="13343"/>
                    </a:cubicBezTo>
                    <a:cubicBezTo>
                      <a:pt x="6492" y="13343"/>
                      <a:pt x="8375" y="10348"/>
                      <a:pt x="8375" y="6671"/>
                    </a:cubicBezTo>
                    <a:cubicBezTo>
                      <a:pt x="8375" y="2994"/>
                      <a:pt x="6492" y="0"/>
                      <a:pt x="418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35" name="Google Shape;2435;p31"/>
              <p:cNvSpPr/>
              <p:nvPr/>
            </p:nvSpPr>
            <p:spPr>
              <a:xfrm rot="-5400000">
                <a:off x="4640575" y="3851300"/>
                <a:ext cx="418800" cy="333650"/>
              </a:xfrm>
              <a:custGeom>
                <a:avLst/>
                <a:gdLst/>
                <a:ahLst/>
                <a:cxnLst/>
                <a:rect l="l" t="t" r="r" b="b"/>
                <a:pathLst>
                  <a:path w="8376" h="6673" extrusionOk="0">
                    <a:moveTo>
                      <a:pt x="4188" y="1"/>
                    </a:moveTo>
                    <a:cubicBezTo>
                      <a:pt x="1877" y="1"/>
                      <a:pt x="1" y="2995"/>
                      <a:pt x="1" y="6672"/>
                    </a:cubicBezTo>
                    <a:lnTo>
                      <a:pt x="489" y="6672"/>
                    </a:lnTo>
                    <a:cubicBezTo>
                      <a:pt x="489" y="3265"/>
                      <a:pt x="2147" y="489"/>
                      <a:pt x="4188" y="489"/>
                    </a:cubicBezTo>
                    <a:cubicBezTo>
                      <a:pt x="6222" y="489"/>
                      <a:pt x="7888" y="3265"/>
                      <a:pt x="7888" y="6672"/>
                    </a:cubicBezTo>
                    <a:lnTo>
                      <a:pt x="8375" y="6672"/>
                    </a:lnTo>
                    <a:cubicBezTo>
                      <a:pt x="8375" y="2995"/>
                      <a:pt x="6492" y="1"/>
                      <a:pt x="418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36" name="Google Shape;2436;p31"/>
              <p:cNvSpPr/>
              <p:nvPr/>
            </p:nvSpPr>
            <p:spPr>
              <a:xfrm rot="-5400000">
                <a:off x="3686050" y="3851325"/>
                <a:ext cx="418800" cy="333600"/>
              </a:xfrm>
              <a:custGeom>
                <a:avLst/>
                <a:gdLst/>
                <a:ahLst/>
                <a:cxnLst/>
                <a:rect l="l" t="t" r="r" b="b"/>
                <a:pathLst>
                  <a:path w="8376" h="6672" extrusionOk="0">
                    <a:moveTo>
                      <a:pt x="1" y="0"/>
                    </a:moveTo>
                    <a:cubicBezTo>
                      <a:pt x="1" y="3677"/>
                      <a:pt x="1877" y="6672"/>
                      <a:pt x="4188" y="6672"/>
                    </a:cubicBezTo>
                    <a:cubicBezTo>
                      <a:pt x="6492" y="6672"/>
                      <a:pt x="8375" y="3677"/>
                      <a:pt x="8375" y="0"/>
                    </a:cubicBezTo>
                    <a:lnTo>
                      <a:pt x="7888" y="0"/>
                    </a:lnTo>
                    <a:cubicBezTo>
                      <a:pt x="7888" y="3407"/>
                      <a:pt x="6222" y="6184"/>
                      <a:pt x="4188" y="6184"/>
                    </a:cubicBezTo>
                    <a:cubicBezTo>
                      <a:pt x="2147" y="6184"/>
                      <a:pt x="489" y="3407"/>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37" name="Google Shape;2437;p31"/>
              <p:cNvSpPr/>
              <p:nvPr/>
            </p:nvSpPr>
            <p:spPr>
              <a:xfrm rot="-5400000">
                <a:off x="3541600" y="4017525"/>
                <a:ext cx="431550" cy="6450"/>
              </a:xfrm>
              <a:custGeom>
                <a:avLst/>
                <a:gdLst/>
                <a:ahLst/>
                <a:cxnLst/>
                <a:rect l="l" t="t" r="r" b="b"/>
                <a:pathLst>
                  <a:path w="8631" h="129" extrusionOk="0">
                    <a:moveTo>
                      <a:pt x="8547" y="0"/>
                    </a:moveTo>
                    <a:cubicBezTo>
                      <a:pt x="8545" y="0"/>
                      <a:pt x="8543" y="0"/>
                      <a:pt x="8540" y="1"/>
                    </a:cubicBezTo>
                    <a:lnTo>
                      <a:pt x="83" y="1"/>
                    </a:lnTo>
                    <a:cubicBezTo>
                      <a:pt x="1" y="1"/>
                      <a:pt x="1" y="121"/>
                      <a:pt x="83" y="128"/>
                    </a:cubicBezTo>
                    <a:lnTo>
                      <a:pt x="8540" y="128"/>
                    </a:lnTo>
                    <a:cubicBezTo>
                      <a:pt x="8628" y="128"/>
                      <a:pt x="8630" y="0"/>
                      <a:pt x="85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38" name="Google Shape;2438;p31"/>
              <p:cNvSpPr/>
              <p:nvPr/>
            </p:nvSpPr>
            <p:spPr>
              <a:xfrm rot="-5400000">
                <a:off x="3612500" y="4017525"/>
                <a:ext cx="386550" cy="6450"/>
              </a:xfrm>
              <a:custGeom>
                <a:avLst/>
                <a:gdLst/>
                <a:ahLst/>
                <a:cxnLst/>
                <a:rect l="l" t="t" r="r" b="b"/>
                <a:pathLst>
                  <a:path w="7731" h="129" extrusionOk="0">
                    <a:moveTo>
                      <a:pt x="91" y="1"/>
                    </a:moveTo>
                    <a:cubicBezTo>
                      <a:pt x="3" y="1"/>
                      <a:pt x="1" y="129"/>
                      <a:pt x="84" y="129"/>
                    </a:cubicBezTo>
                    <a:cubicBezTo>
                      <a:pt x="86" y="129"/>
                      <a:pt x="89" y="128"/>
                      <a:pt x="91" y="128"/>
                    </a:cubicBezTo>
                    <a:lnTo>
                      <a:pt x="7648" y="128"/>
                    </a:lnTo>
                    <a:cubicBezTo>
                      <a:pt x="7730" y="128"/>
                      <a:pt x="7730" y="1"/>
                      <a:pt x="76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39" name="Google Shape;2439;p31"/>
              <p:cNvSpPr/>
              <p:nvPr/>
            </p:nvSpPr>
            <p:spPr>
              <a:xfrm rot="-5400000">
                <a:off x="3683250" y="4016975"/>
                <a:ext cx="341850" cy="6450"/>
              </a:xfrm>
              <a:custGeom>
                <a:avLst/>
                <a:gdLst/>
                <a:ahLst/>
                <a:cxnLst/>
                <a:rect l="l" t="t" r="r" b="b"/>
                <a:pathLst>
                  <a:path w="6837" h="129" extrusionOk="0">
                    <a:moveTo>
                      <a:pt x="91" y="1"/>
                    </a:moveTo>
                    <a:cubicBezTo>
                      <a:pt x="3" y="1"/>
                      <a:pt x="1" y="129"/>
                      <a:pt x="84" y="129"/>
                    </a:cubicBezTo>
                    <a:cubicBezTo>
                      <a:pt x="86" y="129"/>
                      <a:pt x="88" y="129"/>
                      <a:pt x="91" y="128"/>
                    </a:cubicBezTo>
                    <a:lnTo>
                      <a:pt x="6747" y="128"/>
                    </a:lnTo>
                    <a:cubicBezTo>
                      <a:pt x="6749" y="129"/>
                      <a:pt x="6752" y="129"/>
                      <a:pt x="6754" y="129"/>
                    </a:cubicBezTo>
                    <a:cubicBezTo>
                      <a:pt x="6837" y="129"/>
                      <a:pt x="6834" y="1"/>
                      <a:pt x="674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40" name="Google Shape;2440;p31"/>
              <p:cNvSpPr/>
              <p:nvPr/>
            </p:nvSpPr>
            <p:spPr>
              <a:xfrm rot="-5400000">
                <a:off x="3750768" y="4020307"/>
                <a:ext cx="304316" cy="6445"/>
              </a:xfrm>
              <a:custGeom>
                <a:avLst/>
                <a:gdLst/>
                <a:ahLst/>
                <a:cxnLst/>
                <a:rect l="l" t="t" r="r" b="b"/>
                <a:pathLst>
                  <a:path w="5937" h="129" extrusionOk="0">
                    <a:moveTo>
                      <a:pt x="76" y="1"/>
                    </a:moveTo>
                    <a:cubicBezTo>
                      <a:pt x="0" y="1"/>
                      <a:pt x="3" y="129"/>
                      <a:pt x="83" y="129"/>
                    </a:cubicBezTo>
                    <a:lnTo>
                      <a:pt x="5846" y="129"/>
                    </a:lnTo>
                    <a:cubicBezTo>
                      <a:pt x="5934" y="129"/>
                      <a:pt x="5936" y="1"/>
                      <a:pt x="5853" y="1"/>
                    </a:cubicBezTo>
                    <a:cubicBezTo>
                      <a:pt x="5851" y="1"/>
                      <a:pt x="5849" y="1"/>
                      <a:pt x="5846" y="1"/>
                    </a:cubicBezTo>
                    <a:lnTo>
                      <a:pt x="83" y="1"/>
                    </a:lnTo>
                    <a:cubicBezTo>
                      <a:pt x="81" y="1"/>
                      <a:pt x="79"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41" name="Google Shape;2441;p31"/>
              <p:cNvSpPr/>
              <p:nvPr/>
            </p:nvSpPr>
            <p:spPr>
              <a:xfrm rot="-5400000">
                <a:off x="3812025" y="4018819"/>
                <a:ext cx="278642" cy="6400"/>
              </a:xfrm>
              <a:custGeom>
                <a:avLst/>
                <a:gdLst/>
                <a:ahLst/>
                <a:cxnLst/>
                <a:rect l="l" t="t" r="r" b="b"/>
                <a:pathLst>
                  <a:path w="5036" h="128" extrusionOk="0">
                    <a:moveTo>
                      <a:pt x="84" y="0"/>
                    </a:moveTo>
                    <a:cubicBezTo>
                      <a:pt x="1" y="0"/>
                      <a:pt x="3" y="128"/>
                      <a:pt x="91" y="128"/>
                    </a:cubicBezTo>
                    <a:lnTo>
                      <a:pt x="4953" y="128"/>
                    </a:lnTo>
                    <a:cubicBezTo>
                      <a:pt x="5036" y="120"/>
                      <a:pt x="5036" y="0"/>
                      <a:pt x="4953" y="0"/>
                    </a:cubicBezTo>
                    <a:lnTo>
                      <a:pt x="91" y="0"/>
                    </a:lnTo>
                    <a:cubicBezTo>
                      <a:pt x="88"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42" name="Google Shape;2442;p31"/>
              <p:cNvSpPr/>
              <p:nvPr/>
            </p:nvSpPr>
            <p:spPr>
              <a:xfrm rot="-5400000">
                <a:off x="3896550" y="4016025"/>
                <a:ext cx="206450" cy="6450"/>
              </a:xfrm>
              <a:custGeom>
                <a:avLst/>
                <a:gdLst/>
                <a:ahLst/>
                <a:cxnLst/>
                <a:rect l="l" t="t" r="r" b="b"/>
                <a:pathLst>
                  <a:path w="4129" h="129" extrusionOk="0">
                    <a:moveTo>
                      <a:pt x="83" y="0"/>
                    </a:moveTo>
                    <a:cubicBezTo>
                      <a:pt x="1" y="8"/>
                      <a:pt x="1" y="128"/>
                      <a:pt x="83" y="128"/>
                    </a:cubicBezTo>
                    <a:lnTo>
                      <a:pt x="4046" y="128"/>
                    </a:lnTo>
                    <a:cubicBezTo>
                      <a:pt x="4048" y="128"/>
                      <a:pt x="4050" y="128"/>
                      <a:pt x="4052" y="128"/>
                    </a:cubicBezTo>
                    <a:cubicBezTo>
                      <a:pt x="4128" y="128"/>
                      <a:pt x="4126" y="0"/>
                      <a:pt x="40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43" name="Google Shape;2443;p31"/>
              <p:cNvSpPr/>
              <p:nvPr/>
            </p:nvSpPr>
            <p:spPr>
              <a:xfrm rot="-5400000">
                <a:off x="3998950" y="4016025"/>
                <a:ext cx="206450" cy="6450"/>
              </a:xfrm>
              <a:custGeom>
                <a:avLst/>
                <a:gdLst/>
                <a:ahLst/>
                <a:cxnLst/>
                <a:rect l="l" t="t" r="r" b="b"/>
                <a:pathLst>
                  <a:path w="4129" h="129" extrusionOk="0">
                    <a:moveTo>
                      <a:pt x="83" y="1"/>
                    </a:moveTo>
                    <a:cubicBezTo>
                      <a:pt x="1" y="8"/>
                      <a:pt x="1" y="129"/>
                      <a:pt x="83" y="129"/>
                    </a:cubicBezTo>
                    <a:lnTo>
                      <a:pt x="4046" y="129"/>
                    </a:lnTo>
                    <a:cubicBezTo>
                      <a:pt x="4048" y="129"/>
                      <a:pt x="4050" y="129"/>
                      <a:pt x="4052" y="129"/>
                    </a:cubicBezTo>
                    <a:cubicBezTo>
                      <a:pt x="4128" y="129"/>
                      <a:pt x="4126" y="1"/>
                      <a:pt x="40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44" name="Google Shape;2444;p31"/>
              <p:cNvSpPr/>
              <p:nvPr/>
            </p:nvSpPr>
            <p:spPr>
              <a:xfrm rot="-5400000">
                <a:off x="4016900" y="4018794"/>
                <a:ext cx="278642" cy="6450"/>
              </a:xfrm>
              <a:custGeom>
                <a:avLst/>
                <a:gdLst/>
                <a:ahLst/>
                <a:cxnLst/>
                <a:rect l="l" t="t" r="r" b="b"/>
                <a:pathLst>
                  <a:path w="5036" h="129" extrusionOk="0">
                    <a:moveTo>
                      <a:pt x="84" y="0"/>
                    </a:moveTo>
                    <a:cubicBezTo>
                      <a:pt x="1" y="0"/>
                      <a:pt x="3" y="128"/>
                      <a:pt x="91" y="128"/>
                    </a:cubicBezTo>
                    <a:lnTo>
                      <a:pt x="4953" y="128"/>
                    </a:lnTo>
                    <a:cubicBezTo>
                      <a:pt x="5036" y="121"/>
                      <a:pt x="5036" y="1"/>
                      <a:pt x="4953" y="1"/>
                    </a:cubicBezTo>
                    <a:lnTo>
                      <a:pt x="91" y="1"/>
                    </a:lnTo>
                    <a:cubicBezTo>
                      <a:pt x="88"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45" name="Google Shape;2445;p31"/>
              <p:cNvSpPr/>
              <p:nvPr/>
            </p:nvSpPr>
            <p:spPr>
              <a:xfrm rot="-5400000">
                <a:off x="4045974" y="4018767"/>
                <a:ext cx="328494" cy="6450"/>
              </a:xfrm>
              <a:custGeom>
                <a:avLst/>
                <a:gdLst/>
                <a:ahLst/>
                <a:cxnLst/>
                <a:rect l="l" t="t" r="r" b="b"/>
                <a:pathLst>
                  <a:path w="5937" h="129" extrusionOk="0">
                    <a:moveTo>
                      <a:pt x="76" y="1"/>
                    </a:moveTo>
                    <a:cubicBezTo>
                      <a:pt x="0" y="1"/>
                      <a:pt x="3" y="129"/>
                      <a:pt x="83" y="129"/>
                    </a:cubicBezTo>
                    <a:lnTo>
                      <a:pt x="5846" y="129"/>
                    </a:lnTo>
                    <a:cubicBezTo>
                      <a:pt x="5934" y="129"/>
                      <a:pt x="5936" y="1"/>
                      <a:pt x="5853" y="1"/>
                    </a:cubicBezTo>
                    <a:cubicBezTo>
                      <a:pt x="5851" y="1"/>
                      <a:pt x="5849" y="1"/>
                      <a:pt x="5846" y="1"/>
                    </a:cubicBezTo>
                    <a:lnTo>
                      <a:pt x="83" y="1"/>
                    </a:lnTo>
                    <a:cubicBezTo>
                      <a:pt x="81" y="1"/>
                      <a:pt x="79" y="1"/>
                      <a:pt x="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46" name="Google Shape;2446;p31"/>
              <p:cNvSpPr/>
              <p:nvPr/>
            </p:nvSpPr>
            <p:spPr>
              <a:xfrm rot="-5400000">
                <a:off x="4074944" y="4019428"/>
                <a:ext cx="377904" cy="6400"/>
              </a:xfrm>
              <a:custGeom>
                <a:avLst/>
                <a:gdLst/>
                <a:ahLst/>
                <a:cxnLst/>
                <a:rect l="l" t="t" r="r" b="b"/>
                <a:pathLst>
                  <a:path w="6830" h="128" extrusionOk="0">
                    <a:moveTo>
                      <a:pt x="91" y="0"/>
                    </a:moveTo>
                    <a:cubicBezTo>
                      <a:pt x="1" y="0"/>
                      <a:pt x="1" y="128"/>
                      <a:pt x="91" y="128"/>
                    </a:cubicBezTo>
                    <a:lnTo>
                      <a:pt x="6747" y="128"/>
                    </a:lnTo>
                    <a:cubicBezTo>
                      <a:pt x="6829" y="128"/>
                      <a:pt x="6829" y="0"/>
                      <a:pt x="67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47" name="Google Shape;2447;p31"/>
              <p:cNvSpPr/>
              <p:nvPr/>
            </p:nvSpPr>
            <p:spPr>
              <a:xfrm rot="-5400000">
                <a:off x="4124850" y="4017325"/>
                <a:ext cx="386150" cy="6450"/>
              </a:xfrm>
              <a:custGeom>
                <a:avLst/>
                <a:gdLst/>
                <a:ahLst/>
                <a:cxnLst/>
                <a:rect l="l" t="t" r="r" b="b"/>
                <a:pathLst>
                  <a:path w="7723" h="129" extrusionOk="0">
                    <a:moveTo>
                      <a:pt x="83" y="1"/>
                    </a:moveTo>
                    <a:cubicBezTo>
                      <a:pt x="0" y="1"/>
                      <a:pt x="0" y="128"/>
                      <a:pt x="83" y="128"/>
                    </a:cubicBezTo>
                    <a:lnTo>
                      <a:pt x="7640" y="128"/>
                    </a:lnTo>
                    <a:cubicBezTo>
                      <a:pt x="7722" y="128"/>
                      <a:pt x="7722" y="1"/>
                      <a:pt x="76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48" name="Google Shape;2448;p31"/>
              <p:cNvSpPr/>
              <p:nvPr/>
            </p:nvSpPr>
            <p:spPr>
              <a:xfrm rot="-5400000">
                <a:off x="4172555" y="4019440"/>
                <a:ext cx="398792" cy="6399"/>
              </a:xfrm>
              <a:custGeom>
                <a:avLst/>
                <a:gdLst/>
                <a:ahLst/>
                <a:cxnLst/>
                <a:rect l="l" t="t" r="r" b="b"/>
                <a:pathLst>
                  <a:path w="8623" h="128" extrusionOk="0">
                    <a:moveTo>
                      <a:pt x="83" y="0"/>
                    </a:moveTo>
                    <a:cubicBezTo>
                      <a:pt x="1" y="0"/>
                      <a:pt x="1" y="128"/>
                      <a:pt x="83" y="128"/>
                    </a:cubicBezTo>
                    <a:lnTo>
                      <a:pt x="8540" y="128"/>
                    </a:lnTo>
                    <a:cubicBezTo>
                      <a:pt x="8623" y="128"/>
                      <a:pt x="8623" y="0"/>
                      <a:pt x="8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49" name="Google Shape;2449;p31"/>
              <p:cNvSpPr/>
              <p:nvPr/>
            </p:nvSpPr>
            <p:spPr>
              <a:xfrm rot="-5400000">
                <a:off x="4234425" y="4017750"/>
                <a:ext cx="387650" cy="6400"/>
              </a:xfrm>
              <a:custGeom>
                <a:avLst/>
                <a:gdLst/>
                <a:ahLst/>
                <a:cxnLst/>
                <a:rect l="l" t="t" r="r" b="b"/>
                <a:pathLst>
                  <a:path w="7753" h="128" extrusionOk="0">
                    <a:moveTo>
                      <a:pt x="91" y="0"/>
                    </a:moveTo>
                    <a:cubicBezTo>
                      <a:pt x="1" y="0"/>
                      <a:pt x="1" y="128"/>
                      <a:pt x="91" y="128"/>
                    </a:cubicBezTo>
                    <a:lnTo>
                      <a:pt x="7670" y="128"/>
                    </a:lnTo>
                    <a:cubicBezTo>
                      <a:pt x="7753" y="128"/>
                      <a:pt x="7753" y="0"/>
                      <a:pt x="76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50" name="Google Shape;2450;p31"/>
              <p:cNvSpPr/>
              <p:nvPr/>
            </p:nvSpPr>
            <p:spPr>
              <a:xfrm rot="-5400000">
                <a:off x="4294130" y="4020012"/>
                <a:ext cx="380781" cy="6450"/>
              </a:xfrm>
              <a:custGeom>
                <a:avLst/>
                <a:gdLst/>
                <a:ahLst/>
                <a:cxnLst/>
                <a:rect l="l" t="t" r="r" b="b"/>
                <a:pathLst>
                  <a:path w="6882" h="129" extrusionOk="0">
                    <a:moveTo>
                      <a:pt x="90" y="1"/>
                    </a:moveTo>
                    <a:cubicBezTo>
                      <a:pt x="0" y="1"/>
                      <a:pt x="0" y="128"/>
                      <a:pt x="90" y="128"/>
                    </a:cubicBezTo>
                    <a:lnTo>
                      <a:pt x="6791" y="128"/>
                    </a:lnTo>
                    <a:cubicBezTo>
                      <a:pt x="6881" y="128"/>
                      <a:pt x="6881" y="1"/>
                      <a:pt x="67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51" name="Google Shape;2451;p31"/>
              <p:cNvSpPr/>
              <p:nvPr/>
            </p:nvSpPr>
            <p:spPr>
              <a:xfrm rot="-5400000">
                <a:off x="4374667" y="4019843"/>
                <a:ext cx="332257" cy="6400"/>
              </a:xfrm>
              <a:custGeom>
                <a:avLst/>
                <a:gdLst/>
                <a:ahLst/>
                <a:cxnLst/>
                <a:rect l="l" t="t" r="r" b="b"/>
                <a:pathLst>
                  <a:path w="6005" h="128" extrusionOk="0">
                    <a:moveTo>
                      <a:pt x="83" y="0"/>
                    </a:moveTo>
                    <a:cubicBezTo>
                      <a:pt x="1" y="0"/>
                      <a:pt x="1" y="128"/>
                      <a:pt x="83" y="128"/>
                    </a:cubicBezTo>
                    <a:lnTo>
                      <a:pt x="5914" y="128"/>
                    </a:lnTo>
                    <a:cubicBezTo>
                      <a:pt x="6004" y="128"/>
                      <a:pt x="6004" y="0"/>
                      <a:pt x="59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52" name="Google Shape;2452;p31"/>
              <p:cNvSpPr/>
              <p:nvPr/>
            </p:nvSpPr>
            <p:spPr>
              <a:xfrm rot="-5400000">
                <a:off x="4455260" y="4020011"/>
                <a:ext cx="283622" cy="6450"/>
              </a:xfrm>
              <a:custGeom>
                <a:avLst/>
                <a:gdLst/>
                <a:ahLst/>
                <a:cxnLst/>
                <a:rect l="l" t="t" r="r" b="b"/>
                <a:pathLst>
                  <a:path w="5126" h="129" extrusionOk="0">
                    <a:moveTo>
                      <a:pt x="83" y="1"/>
                    </a:moveTo>
                    <a:cubicBezTo>
                      <a:pt x="0" y="1"/>
                      <a:pt x="0" y="128"/>
                      <a:pt x="83" y="128"/>
                    </a:cubicBezTo>
                    <a:lnTo>
                      <a:pt x="5043" y="128"/>
                    </a:lnTo>
                    <a:cubicBezTo>
                      <a:pt x="5125" y="128"/>
                      <a:pt x="5125" y="1"/>
                      <a:pt x="5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53" name="Google Shape;2453;p31"/>
              <p:cNvSpPr/>
              <p:nvPr/>
            </p:nvSpPr>
            <p:spPr>
              <a:xfrm rot="-5400000">
                <a:off x="4546975" y="4017700"/>
                <a:ext cx="212800" cy="6450"/>
              </a:xfrm>
              <a:custGeom>
                <a:avLst/>
                <a:gdLst/>
                <a:ahLst/>
                <a:cxnLst/>
                <a:rect l="l" t="t" r="r" b="b"/>
                <a:pathLst>
                  <a:path w="4256" h="129" extrusionOk="0">
                    <a:moveTo>
                      <a:pt x="83" y="1"/>
                    </a:moveTo>
                    <a:cubicBezTo>
                      <a:pt x="0" y="1"/>
                      <a:pt x="0" y="128"/>
                      <a:pt x="83" y="128"/>
                    </a:cubicBezTo>
                    <a:lnTo>
                      <a:pt x="4173" y="128"/>
                    </a:lnTo>
                    <a:cubicBezTo>
                      <a:pt x="4255" y="128"/>
                      <a:pt x="4255" y="1"/>
                      <a:pt x="4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54" name="Google Shape;2454;p31"/>
              <p:cNvSpPr/>
              <p:nvPr/>
            </p:nvSpPr>
            <p:spPr>
              <a:xfrm rot="-5400000">
                <a:off x="4646224" y="4014564"/>
                <a:ext cx="126100" cy="6454"/>
              </a:xfrm>
              <a:custGeom>
                <a:avLst/>
                <a:gdLst/>
                <a:ahLst/>
                <a:cxnLst/>
                <a:rect l="l" t="t" r="r" b="b"/>
                <a:pathLst>
                  <a:path w="3385" h="129" extrusionOk="0">
                    <a:moveTo>
                      <a:pt x="83" y="1"/>
                    </a:moveTo>
                    <a:cubicBezTo>
                      <a:pt x="3" y="1"/>
                      <a:pt x="1" y="128"/>
                      <a:pt x="77" y="128"/>
                    </a:cubicBezTo>
                    <a:cubicBezTo>
                      <a:pt x="79" y="128"/>
                      <a:pt x="81" y="128"/>
                      <a:pt x="83" y="128"/>
                    </a:cubicBezTo>
                    <a:lnTo>
                      <a:pt x="3295" y="128"/>
                    </a:lnTo>
                    <a:cubicBezTo>
                      <a:pt x="3297" y="128"/>
                      <a:pt x="3300" y="128"/>
                      <a:pt x="3302" y="128"/>
                    </a:cubicBezTo>
                    <a:cubicBezTo>
                      <a:pt x="3385" y="128"/>
                      <a:pt x="3383" y="1"/>
                      <a:pt x="32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55" name="Google Shape;2455;p31"/>
              <p:cNvSpPr/>
              <p:nvPr/>
            </p:nvSpPr>
            <p:spPr>
              <a:xfrm rot="-5400000">
                <a:off x="4649600" y="4014525"/>
                <a:ext cx="213150" cy="6450"/>
              </a:xfrm>
              <a:custGeom>
                <a:avLst/>
                <a:gdLst/>
                <a:ahLst/>
                <a:cxnLst/>
                <a:rect l="l" t="t" r="r" b="b"/>
                <a:pathLst>
                  <a:path w="4263" h="129" extrusionOk="0">
                    <a:moveTo>
                      <a:pt x="90" y="1"/>
                    </a:moveTo>
                    <a:cubicBezTo>
                      <a:pt x="0" y="1"/>
                      <a:pt x="0" y="128"/>
                      <a:pt x="90" y="128"/>
                    </a:cubicBezTo>
                    <a:lnTo>
                      <a:pt x="4173" y="128"/>
                    </a:lnTo>
                    <a:cubicBezTo>
                      <a:pt x="4263" y="128"/>
                      <a:pt x="4263" y="1"/>
                      <a:pt x="41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56" name="Google Shape;2456;p31"/>
              <p:cNvSpPr/>
              <p:nvPr/>
            </p:nvSpPr>
            <p:spPr>
              <a:xfrm rot="-5400000">
                <a:off x="4661454" y="4017328"/>
                <a:ext cx="283234" cy="6450"/>
              </a:xfrm>
              <a:custGeom>
                <a:avLst/>
                <a:gdLst/>
                <a:ahLst/>
                <a:cxnLst/>
                <a:rect l="l" t="t" r="r" b="b"/>
                <a:pathLst>
                  <a:path w="5119" h="129" extrusionOk="0">
                    <a:moveTo>
                      <a:pt x="83" y="1"/>
                    </a:moveTo>
                    <a:cubicBezTo>
                      <a:pt x="1" y="1"/>
                      <a:pt x="1" y="121"/>
                      <a:pt x="83" y="128"/>
                    </a:cubicBezTo>
                    <a:lnTo>
                      <a:pt x="5043" y="128"/>
                    </a:lnTo>
                    <a:cubicBezTo>
                      <a:pt x="5118" y="121"/>
                      <a:pt x="5118" y="1"/>
                      <a:pt x="50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57" name="Google Shape;2457;p31"/>
              <p:cNvSpPr/>
              <p:nvPr/>
            </p:nvSpPr>
            <p:spPr>
              <a:xfrm rot="-5400000">
                <a:off x="4692382" y="4023491"/>
                <a:ext cx="315187" cy="6445"/>
              </a:xfrm>
              <a:custGeom>
                <a:avLst/>
                <a:gdLst/>
                <a:ahLst/>
                <a:cxnLst/>
                <a:rect l="l" t="t" r="r" b="b"/>
                <a:pathLst>
                  <a:path w="6005" h="129" extrusionOk="0">
                    <a:moveTo>
                      <a:pt x="84" y="0"/>
                    </a:moveTo>
                    <a:cubicBezTo>
                      <a:pt x="1" y="0"/>
                      <a:pt x="3" y="128"/>
                      <a:pt x="91" y="128"/>
                    </a:cubicBezTo>
                    <a:lnTo>
                      <a:pt x="5922" y="128"/>
                    </a:lnTo>
                    <a:cubicBezTo>
                      <a:pt x="6004" y="121"/>
                      <a:pt x="6004" y="1"/>
                      <a:pt x="5922" y="1"/>
                    </a:cubicBezTo>
                    <a:lnTo>
                      <a:pt x="91" y="1"/>
                    </a:lnTo>
                    <a:cubicBezTo>
                      <a:pt x="89" y="0"/>
                      <a:pt x="86" y="0"/>
                      <a:pt x="8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58" name="Google Shape;2458;p31"/>
              <p:cNvSpPr/>
              <p:nvPr/>
            </p:nvSpPr>
            <p:spPr>
              <a:xfrm rot="-5400000">
                <a:off x="4724650" y="4016425"/>
                <a:ext cx="343700" cy="6400"/>
              </a:xfrm>
              <a:custGeom>
                <a:avLst/>
                <a:gdLst/>
                <a:ahLst/>
                <a:cxnLst/>
                <a:rect l="l" t="t" r="r" b="b"/>
                <a:pathLst>
                  <a:path w="6874" h="128" extrusionOk="0">
                    <a:moveTo>
                      <a:pt x="83" y="0"/>
                    </a:moveTo>
                    <a:cubicBezTo>
                      <a:pt x="0" y="0"/>
                      <a:pt x="0" y="128"/>
                      <a:pt x="83" y="128"/>
                    </a:cubicBezTo>
                    <a:lnTo>
                      <a:pt x="6791" y="128"/>
                    </a:lnTo>
                    <a:cubicBezTo>
                      <a:pt x="6874" y="128"/>
                      <a:pt x="6874" y="0"/>
                      <a:pt x="679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59" name="Google Shape;2459;p31"/>
              <p:cNvSpPr/>
              <p:nvPr/>
            </p:nvSpPr>
            <p:spPr>
              <a:xfrm rot="-5400000">
                <a:off x="4749575" y="4017000"/>
                <a:ext cx="387650" cy="6400"/>
              </a:xfrm>
              <a:custGeom>
                <a:avLst/>
                <a:gdLst/>
                <a:ahLst/>
                <a:cxnLst/>
                <a:rect l="l" t="t" r="r" b="b"/>
                <a:pathLst>
                  <a:path w="7753" h="128" extrusionOk="0">
                    <a:moveTo>
                      <a:pt x="83" y="0"/>
                    </a:moveTo>
                    <a:cubicBezTo>
                      <a:pt x="1" y="0"/>
                      <a:pt x="1" y="128"/>
                      <a:pt x="83" y="128"/>
                    </a:cubicBezTo>
                    <a:lnTo>
                      <a:pt x="7663" y="128"/>
                    </a:lnTo>
                    <a:cubicBezTo>
                      <a:pt x="7753" y="128"/>
                      <a:pt x="7753" y="0"/>
                      <a:pt x="766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60" name="Google Shape;2460;p31"/>
              <p:cNvSpPr/>
              <p:nvPr/>
            </p:nvSpPr>
            <p:spPr>
              <a:xfrm rot="-5400000">
                <a:off x="4781968" y="4010505"/>
                <a:ext cx="416663" cy="6399"/>
              </a:xfrm>
              <a:custGeom>
                <a:avLst/>
                <a:gdLst/>
                <a:ahLst/>
                <a:cxnLst/>
                <a:rect l="l" t="t" r="r" b="b"/>
                <a:pathLst>
                  <a:path w="8623" h="128" extrusionOk="0">
                    <a:moveTo>
                      <a:pt x="83" y="0"/>
                    </a:moveTo>
                    <a:cubicBezTo>
                      <a:pt x="1" y="0"/>
                      <a:pt x="1" y="128"/>
                      <a:pt x="83" y="128"/>
                    </a:cubicBezTo>
                    <a:lnTo>
                      <a:pt x="8540" y="128"/>
                    </a:lnTo>
                    <a:cubicBezTo>
                      <a:pt x="8623" y="128"/>
                      <a:pt x="8623" y="0"/>
                      <a:pt x="8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61" name="Google Shape;2461;p31"/>
              <p:cNvSpPr/>
              <p:nvPr/>
            </p:nvSpPr>
            <p:spPr>
              <a:xfrm rot="-5400000">
                <a:off x="4345125" y="3914900"/>
                <a:ext cx="45450" cy="44700"/>
              </a:xfrm>
              <a:custGeom>
                <a:avLst/>
                <a:gdLst/>
                <a:ahLst/>
                <a:cxnLst/>
                <a:rect l="l" t="t" r="r" b="b"/>
                <a:pathLst>
                  <a:path w="909" h="894" extrusionOk="0">
                    <a:moveTo>
                      <a:pt x="450" y="0"/>
                    </a:moveTo>
                    <a:cubicBezTo>
                      <a:pt x="203" y="0"/>
                      <a:pt x="0" y="195"/>
                      <a:pt x="0" y="443"/>
                    </a:cubicBezTo>
                    <a:cubicBezTo>
                      <a:pt x="0" y="691"/>
                      <a:pt x="203" y="893"/>
                      <a:pt x="450" y="893"/>
                    </a:cubicBezTo>
                    <a:cubicBezTo>
                      <a:pt x="706" y="893"/>
                      <a:pt x="908" y="691"/>
                      <a:pt x="908" y="443"/>
                    </a:cubicBezTo>
                    <a:cubicBezTo>
                      <a:pt x="908" y="195"/>
                      <a:pt x="706" y="0"/>
                      <a:pt x="4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62" name="Google Shape;2462;p31"/>
              <p:cNvSpPr/>
              <p:nvPr/>
            </p:nvSpPr>
            <p:spPr>
              <a:xfrm rot="-5400000">
                <a:off x="4180400" y="4030675"/>
                <a:ext cx="53850" cy="45650"/>
              </a:xfrm>
              <a:custGeom>
                <a:avLst/>
                <a:gdLst/>
                <a:ahLst/>
                <a:cxnLst/>
                <a:rect l="l" t="t" r="r" b="b"/>
                <a:pathLst>
                  <a:path w="1077" h="913" extrusionOk="0">
                    <a:moveTo>
                      <a:pt x="616" y="1"/>
                    </a:moveTo>
                    <a:cubicBezTo>
                      <a:pt x="203" y="1"/>
                      <a:pt x="0" y="496"/>
                      <a:pt x="293" y="781"/>
                    </a:cubicBezTo>
                    <a:cubicBezTo>
                      <a:pt x="386" y="872"/>
                      <a:pt x="500" y="913"/>
                      <a:pt x="611" y="913"/>
                    </a:cubicBezTo>
                    <a:cubicBezTo>
                      <a:pt x="850" y="913"/>
                      <a:pt x="1076" y="727"/>
                      <a:pt x="1066" y="451"/>
                    </a:cubicBezTo>
                    <a:cubicBezTo>
                      <a:pt x="1066" y="196"/>
                      <a:pt x="863" y="1"/>
                      <a:pt x="61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63" name="Google Shape;2463;p31"/>
              <p:cNvSpPr/>
              <p:nvPr/>
            </p:nvSpPr>
            <p:spPr>
              <a:xfrm rot="-5400000">
                <a:off x="3777175" y="3924250"/>
                <a:ext cx="53600" cy="45650"/>
              </a:xfrm>
              <a:custGeom>
                <a:avLst/>
                <a:gdLst/>
                <a:ahLst/>
                <a:cxnLst/>
                <a:rect l="l" t="t" r="r" b="b"/>
                <a:pathLst>
                  <a:path w="1072" h="913" extrusionOk="0">
                    <a:moveTo>
                      <a:pt x="622" y="1"/>
                    </a:moveTo>
                    <a:cubicBezTo>
                      <a:pt x="617" y="1"/>
                      <a:pt x="613" y="1"/>
                      <a:pt x="608" y="1"/>
                    </a:cubicBezTo>
                    <a:cubicBezTo>
                      <a:pt x="203" y="1"/>
                      <a:pt x="1" y="496"/>
                      <a:pt x="293" y="781"/>
                    </a:cubicBezTo>
                    <a:cubicBezTo>
                      <a:pt x="386" y="872"/>
                      <a:pt x="499" y="913"/>
                      <a:pt x="609" y="913"/>
                    </a:cubicBezTo>
                    <a:cubicBezTo>
                      <a:pt x="846" y="913"/>
                      <a:pt x="1071" y="725"/>
                      <a:pt x="1066" y="444"/>
                    </a:cubicBezTo>
                    <a:cubicBezTo>
                      <a:pt x="1066" y="201"/>
                      <a:pt x="864" y="1"/>
                      <a:pt x="62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64" name="Google Shape;2464;p31"/>
              <p:cNvSpPr/>
              <p:nvPr/>
            </p:nvSpPr>
            <p:spPr>
              <a:xfrm rot="-5400000">
                <a:off x="3924625" y="4019950"/>
                <a:ext cx="53600" cy="45650"/>
              </a:xfrm>
              <a:custGeom>
                <a:avLst/>
                <a:gdLst/>
                <a:ahLst/>
                <a:cxnLst/>
                <a:rect l="l" t="t" r="r" b="b"/>
                <a:pathLst>
                  <a:path w="1072" h="913" extrusionOk="0">
                    <a:moveTo>
                      <a:pt x="622" y="1"/>
                    </a:moveTo>
                    <a:cubicBezTo>
                      <a:pt x="618" y="1"/>
                      <a:pt x="613" y="1"/>
                      <a:pt x="609" y="1"/>
                    </a:cubicBezTo>
                    <a:cubicBezTo>
                      <a:pt x="204" y="1"/>
                      <a:pt x="1" y="496"/>
                      <a:pt x="286" y="782"/>
                    </a:cubicBezTo>
                    <a:cubicBezTo>
                      <a:pt x="379" y="872"/>
                      <a:pt x="493" y="913"/>
                      <a:pt x="604" y="913"/>
                    </a:cubicBezTo>
                    <a:cubicBezTo>
                      <a:pt x="843" y="913"/>
                      <a:pt x="1072" y="725"/>
                      <a:pt x="1067" y="444"/>
                    </a:cubicBezTo>
                    <a:cubicBezTo>
                      <a:pt x="1059" y="201"/>
                      <a:pt x="864" y="1"/>
                      <a:pt x="6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65" name="Google Shape;2465;p31"/>
              <p:cNvSpPr/>
              <p:nvPr/>
            </p:nvSpPr>
            <p:spPr>
              <a:xfrm rot="-5400000">
                <a:off x="4777775" y="3972900"/>
                <a:ext cx="53800" cy="45650"/>
              </a:xfrm>
              <a:custGeom>
                <a:avLst/>
                <a:gdLst/>
                <a:ahLst/>
                <a:cxnLst/>
                <a:rect l="l" t="t" r="r" b="b"/>
                <a:pathLst>
                  <a:path w="1076" h="913" extrusionOk="0">
                    <a:moveTo>
                      <a:pt x="629" y="0"/>
                    </a:moveTo>
                    <a:cubicBezTo>
                      <a:pt x="624" y="0"/>
                      <a:pt x="620" y="0"/>
                      <a:pt x="615" y="0"/>
                    </a:cubicBezTo>
                    <a:cubicBezTo>
                      <a:pt x="203" y="0"/>
                      <a:pt x="0" y="496"/>
                      <a:pt x="293" y="781"/>
                    </a:cubicBezTo>
                    <a:cubicBezTo>
                      <a:pt x="386" y="871"/>
                      <a:pt x="499" y="912"/>
                      <a:pt x="610" y="912"/>
                    </a:cubicBezTo>
                    <a:cubicBezTo>
                      <a:pt x="849" y="912"/>
                      <a:pt x="1076" y="725"/>
                      <a:pt x="1066" y="443"/>
                    </a:cubicBezTo>
                    <a:cubicBezTo>
                      <a:pt x="1066" y="200"/>
                      <a:pt x="870" y="0"/>
                      <a:pt x="6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66" name="Google Shape;2466;p31"/>
              <p:cNvSpPr/>
              <p:nvPr/>
            </p:nvSpPr>
            <p:spPr>
              <a:xfrm rot="-5400000">
                <a:off x="4962475" y="4079200"/>
                <a:ext cx="53600" cy="45650"/>
              </a:xfrm>
              <a:custGeom>
                <a:avLst/>
                <a:gdLst/>
                <a:ahLst/>
                <a:cxnLst/>
                <a:rect l="l" t="t" r="r" b="b"/>
                <a:pathLst>
                  <a:path w="1072" h="913" extrusionOk="0">
                    <a:moveTo>
                      <a:pt x="621" y="0"/>
                    </a:moveTo>
                    <a:cubicBezTo>
                      <a:pt x="617" y="0"/>
                      <a:pt x="613" y="0"/>
                      <a:pt x="608" y="0"/>
                    </a:cubicBezTo>
                    <a:cubicBezTo>
                      <a:pt x="203" y="0"/>
                      <a:pt x="0" y="496"/>
                      <a:pt x="286" y="781"/>
                    </a:cubicBezTo>
                    <a:cubicBezTo>
                      <a:pt x="378" y="871"/>
                      <a:pt x="492" y="912"/>
                      <a:pt x="603" y="912"/>
                    </a:cubicBezTo>
                    <a:cubicBezTo>
                      <a:pt x="842" y="912"/>
                      <a:pt x="1071" y="725"/>
                      <a:pt x="1066" y="443"/>
                    </a:cubicBezTo>
                    <a:cubicBezTo>
                      <a:pt x="1059" y="200"/>
                      <a:pt x="863" y="0"/>
                      <a:pt x="6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2467" name="Google Shape;2467;p31"/>
              <p:cNvSpPr/>
              <p:nvPr/>
            </p:nvSpPr>
            <p:spPr>
              <a:xfrm rot="-5400000">
                <a:off x="4512600" y="4093125"/>
                <a:ext cx="53600" cy="45600"/>
              </a:xfrm>
              <a:custGeom>
                <a:avLst/>
                <a:gdLst/>
                <a:ahLst/>
                <a:cxnLst/>
                <a:rect l="l" t="t" r="r" b="b"/>
                <a:pathLst>
                  <a:path w="1072" h="912" extrusionOk="0">
                    <a:moveTo>
                      <a:pt x="616" y="0"/>
                    </a:moveTo>
                    <a:cubicBezTo>
                      <a:pt x="203" y="0"/>
                      <a:pt x="1" y="495"/>
                      <a:pt x="293" y="780"/>
                    </a:cubicBezTo>
                    <a:cubicBezTo>
                      <a:pt x="387" y="871"/>
                      <a:pt x="500" y="912"/>
                      <a:pt x="610" y="912"/>
                    </a:cubicBezTo>
                    <a:cubicBezTo>
                      <a:pt x="847" y="912"/>
                      <a:pt x="1071" y="726"/>
                      <a:pt x="1066" y="450"/>
                    </a:cubicBezTo>
                    <a:cubicBezTo>
                      <a:pt x="1066" y="195"/>
                      <a:pt x="864" y="0"/>
                      <a:pt x="61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sp>
          <p:nvSpPr>
            <p:cNvPr id="2468" name="Google Shape;2468;p31"/>
            <p:cNvSpPr/>
            <p:nvPr/>
          </p:nvSpPr>
          <p:spPr>
            <a:xfrm>
              <a:off x="2532063" y="2693657"/>
              <a:ext cx="4080707" cy="1947107"/>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grpSp>
      <p:grpSp>
        <p:nvGrpSpPr>
          <p:cNvPr id="2469" name="Google Shape;2469;p31"/>
          <p:cNvGrpSpPr/>
          <p:nvPr/>
        </p:nvGrpSpPr>
        <p:grpSpPr>
          <a:xfrm>
            <a:off x="2242344" y="3974710"/>
            <a:ext cx="568800" cy="221400"/>
            <a:chOff x="2242344" y="3974710"/>
            <a:chExt cx="568800" cy="221400"/>
          </a:xfrm>
        </p:grpSpPr>
        <p:sp>
          <p:nvSpPr>
            <p:cNvPr id="2470" name="Google Shape;2470;p31"/>
            <p:cNvSpPr/>
            <p:nvPr/>
          </p:nvSpPr>
          <p:spPr>
            <a:xfrm>
              <a:off x="2589744" y="3974710"/>
              <a:ext cx="221400" cy="221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cxnSp>
          <p:nvCxnSpPr>
            <p:cNvPr id="2471" name="Google Shape;2471;p31"/>
            <p:cNvCxnSpPr/>
            <p:nvPr/>
          </p:nvCxnSpPr>
          <p:spPr>
            <a:xfrm flipH="1">
              <a:off x="2242344" y="4085410"/>
              <a:ext cx="347400" cy="2100"/>
            </a:xfrm>
            <a:prstGeom prst="bentConnector3">
              <a:avLst>
                <a:gd name="adj1" fmla="val 50000"/>
              </a:avLst>
            </a:prstGeom>
            <a:noFill/>
            <a:ln w="19050" cap="flat" cmpd="sng">
              <a:solidFill>
                <a:schemeClr val="lt2"/>
              </a:solidFill>
              <a:prstDash val="solid"/>
              <a:round/>
              <a:headEnd type="none" w="med" len="med"/>
              <a:tailEnd type="none" w="med" len="med"/>
            </a:ln>
          </p:spPr>
        </p:cxnSp>
      </p:grpSp>
      <p:grpSp>
        <p:nvGrpSpPr>
          <p:cNvPr id="2472" name="Google Shape;2472;p31"/>
          <p:cNvGrpSpPr/>
          <p:nvPr/>
        </p:nvGrpSpPr>
        <p:grpSpPr>
          <a:xfrm>
            <a:off x="6340056" y="3974710"/>
            <a:ext cx="559800" cy="221400"/>
            <a:chOff x="6340056" y="3974710"/>
            <a:chExt cx="559800" cy="221400"/>
          </a:xfrm>
        </p:grpSpPr>
        <p:sp>
          <p:nvSpPr>
            <p:cNvPr id="2473" name="Google Shape;2473;p31"/>
            <p:cNvSpPr/>
            <p:nvPr/>
          </p:nvSpPr>
          <p:spPr>
            <a:xfrm>
              <a:off x="6340056" y="3974710"/>
              <a:ext cx="221400" cy="221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cxnSp>
          <p:nvCxnSpPr>
            <p:cNvPr id="2474" name="Google Shape;2474;p31"/>
            <p:cNvCxnSpPr/>
            <p:nvPr/>
          </p:nvCxnSpPr>
          <p:spPr>
            <a:xfrm>
              <a:off x="6561456" y="4085410"/>
              <a:ext cx="338400" cy="2100"/>
            </a:xfrm>
            <a:prstGeom prst="bentConnector3">
              <a:avLst>
                <a:gd name="adj1" fmla="val 50000"/>
              </a:avLst>
            </a:prstGeom>
            <a:noFill/>
            <a:ln w="19050" cap="flat" cmpd="sng">
              <a:solidFill>
                <a:schemeClr val="accent2"/>
              </a:solidFill>
              <a:prstDash val="solid"/>
              <a:round/>
              <a:headEnd type="none" w="med" len="med"/>
              <a:tailEnd type="none" w="med" len="med"/>
            </a:ln>
          </p:spPr>
        </p:cxnSp>
      </p:grpSp>
      <p:sp>
        <p:nvSpPr>
          <p:cNvPr id="2479" name="Google Shape;2479;p31"/>
          <p:cNvSpPr txBox="1"/>
          <p:nvPr/>
        </p:nvSpPr>
        <p:spPr>
          <a:xfrm>
            <a:off x="406080" y="1410850"/>
            <a:ext cx="1827757" cy="324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1600" b="1" dirty="0">
                <a:solidFill>
                  <a:schemeClr val="accent1"/>
                </a:solidFill>
                <a:latin typeface="Fira Sans"/>
                <a:ea typeface="Fira Sans"/>
                <a:cs typeface="Fira Sans"/>
                <a:sym typeface="Fira Sans"/>
              </a:rPr>
              <a:t>Down </a:t>
            </a:r>
            <a:r>
              <a:rPr lang="en" sz="1600" b="1" dirty="0">
                <a:solidFill>
                  <a:srgbClr val="277CBC"/>
                </a:solidFill>
                <a:latin typeface="Fira Sans"/>
                <a:ea typeface="Fira Sans"/>
                <a:cs typeface="Fira Sans"/>
                <a:sym typeface="Fira Sans"/>
              </a:rPr>
              <a:t>Syndrome</a:t>
            </a:r>
            <a:endParaRPr sz="1600" b="1" dirty="0">
              <a:solidFill>
                <a:srgbClr val="277CBC"/>
              </a:solidFill>
              <a:latin typeface="Fira Sans"/>
              <a:ea typeface="Fira Sans"/>
              <a:cs typeface="Fira Sans"/>
              <a:sym typeface="Fira Sans"/>
            </a:endParaRPr>
          </a:p>
        </p:txBody>
      </p:sp>
      <p:sp>
        <p:nvSpPr>
          <p:cNvPr id="2480" name="Google Shape;2480;p31"/>
          <p:cNvSpPr txBox="1"/>
          <p:nvPr/>
        </p:nvSpPr>
        <p:spPr>
          <a:xfrm>
            <a:off x="406080" y="3880037"/>
            <a:ext cx="1837880" cy="324600"/>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None/>
            </a:pPr>
            <a:r>
              <a:rPr lang="en" sz="1600" b="1" dirty="0">
                <a:solidFill>
                  <a:schemeClr val="lt2"/>
                </a:solidFill>
                <a:latin typeface="Fira Sans"/>
                <a:ea typeface="Fira Sans"/>
                <a:cs typeface="Fira Sans"/>
                <a:sym typeface="Fira Sans"/>
              </a:rPr>
              <a:t>Turner Syndrome</a:t>
            </a:r>
            <a:endParaRPr sz="1600" b="1" dirty="0">
              <a:solidFill>
                <a:schemeClr val="lt2"/>
              </a:solidFill>
              <a:latin typeface="Fira Sans"/>
              <a:ea typeface="Fira Sans"/>
              <a:cs typeface="Fira Sans"/>
              <a:sym typeface="Fira Sans"/>
            </a:endParaRPr>
          </a:p>
        </p:txBody>
      </p:sp>
      <p:sp>
        <p:nvSpPr>
          <p:cNvPr id="2481" name="Google Shape;2481;p31"/>
          <p:cNvSpPr txBox="1"/>
          <p:nvPr/>
        </p:nvSpPr>
        <p:spPr>
          <a:xfrm>
            <a:off x="6910163" y="1410850"/>
            <a:ext cx="1735896" cy="32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b="1" dirty="0">
                <a:solidFill>
                  <a:schemeClr val="accent3"/>
                </a:solidFill>
                <a:latin typeface="Fira Sans"/>
                <a:ea typeface="Fira Sans"/>
                <a:cs typeface="Fira Sans"/>
                <a:sym typeface="Fira Sans"/>
              </a:rPr>
              <a:t>Patau Syndrome</a:t>
            </a:r>
            <a:endParaRPr sz="1600" b="1" dirty="0">
              <a:solidFill>
                <a:schemeClr val="accent3"/>
              </a:solidFill>
              <a:latin typeface="Fira Sans"/>
              <a:ea typeface="Fira Sans"/>
              <a:cs typeface="Fira Sans"/>
              <a:sym typeface="Fira Sans"/>
            </a:endParaRPr>
          </a:p>
        </p:txBody>
      </p:sp>
      <p:sp>
        <p:nvSpPr>
          <p:cNvPr id="2482" name="Google Shape;2482;p31"/>
          <p:cNvSpPr txBox="1"/>
          <p:nvPr/>
        </p:nvSpPr>
        <p:spPr>
          <a:xfrm>
            <a:off x="6928333" y="3892138"/>
            <a:ext cx="1882052" cy="3246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 sz="1600" b="1" dirty="0">
                <a:solidFill>
                  <a:srgbClr val="FE7701"/>
                </a:solidFill>
                <a:latin typeface="Fira Sans"/>
                <a:ea typeface="Fira Sans"/>
                <a:cs typeface="Fira Sans"/>
                <a:sym typeface="Fira Sans"/>
              </a:rPr>
              <a:t>Edward Syndrome</a:t>
            </a:r>
            <a:endParaRPr sz="1600" b="1" dirty="0">
              <a:solidFill>
                <a:srgbClr val="FE7701"/>
              </a:solidFill>
              <a:latin typeface="Fira Sans"/>
              <a:ea typeface="Fira Sans"/>
              <a:cs typeface="Fira Sans"/>
              <a:sym typeface="Fira Sans"/>
            </a:endParaRPr>
          </a:p>
        </p:txBody>
      </p:sp>
      <p:sp>
        <p:nvSpPr>
          <p:cNvPr id="2484" name="Google Shape;2484;p31"/>
          <p:cNvSpPr txBox="1"/>
          <p:nvPr/>
        </p:nvSpPr>
        <p:spPr>
          <a:xfrm>
            <a:off x="3481059" y="1431766"/>
            <a:ext cx="2179857" cy="324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1600" b="1" dirty="0">
                <a:solidFill>
                  <a:schemeClr val="accent6"/>
                </a:solidFill>
                <a:latin typeface="Fira Sans"/>
                <a:ea typeface="Fira Sans"/>
                <a:cs typeface="Fira Sans"/>
                <a:sym typeface="Fira Sans"/>
              </a:rPr>
              <a:t>Klinefelter Syndrome</a:t>
            </a:r>
            <a:endParaRPr sz="1600" b="1" dirty="0">
              <a:solidFill>
                <a:schemeClr val="accent6"/>
              </a:solidFill>
              <a:latin typeface="Fira Sans"/>
              <a:ea typeface="Fira Sans"/>
              <a:cs typeface="Fira Sans"/>
              <a:sym typeface="Fira Sans"/>
            </a:endParaRPr>
          </a:p>
        </p:txBody>
      </p:sp>
      <p:grpSp>
        <p:nvGrpSpPr>
          <p:cNvPr id="2485" name="Google Shape;2485;p31"/>
          <p:cNvGrpSpPr/>
          <p:nvPr/>
        </p:nvGrpSpPr>
        <p:grpSpPr>
          <a:xfrm>
            <a:off x="4462988" y="2043950"/>
            <a:ext cx="221400" cy="874946"/>
            <a:chOff x="4462988" y="2043950"/>
            <a:chExt cx="221400" cy="874946"/>
          </a:xfrm>
        </p:grpSpPr>
        <p:sp>
          <p:nvSpPr>
            <p:cNvPr id="2486" name="Google Shape;2486;p31"/>
            <p:cNvSpPr/>
            <p:nvPr/>
          </p:nvSpPr>
          <p:spPr>
            <a:xfrm>
              <a:off x="4462988" y="2697496"/>
              <a:ext cx="221400" cy="221400"/>
            </a:xfrm>
            <a:prstGeom prst="ellips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cxnSp>
          <p:nvCxnSpPr>
            <p:cNvPr id="2487" name="Google Shape;2487;p31"/>
            <p:cNvCxnSpPr/>
            <p:nvPr/>
          </p:nvCxnSpPr>
          <p:spPr>
            <a:xfrm>
              <a:off x="4572000" y="2043950"/>
              <a:ext cx="300" cy="756600"/>
            </a:xfrm>
            <a:prstGeom prst="straightConnector1">
              <a:avLst/>
            </a:prstGeom>
            <a:noFill/>
            <a:ln w="19050" cap="flat" cmpd="sng">
              <a:solidFill>
                <a:schemeClr val="accent6"/>
              </a:solidFill>
              <a:prstDash val="solid"/>
              <a:round/>
              <a:headEnd type="none" w="med" len="med"/>
              <a:tailEnd type="none" w="med" len="med"/>
            </a:ln>
          </p:spPr>
        </p:cxnSp>
      </p:grpSp>
      <p:grpSp>
        <p:nvGrpSpPr>
          <p:cNvPr id="2488" name="Google Shape;2488;p31"/>
          <p:cNvGrpSpPr/>
          <p:nvPr/>
        </p:nvGrpSpPr>
        <p:grpSpPr>
          <a:xfrm>
            <a:off x="2233837" y="1573150"/>
            <a:ext cx="1167546" cy="1801360"/>
            <a:chOff x="2233837" y="1573150"/>
            <a:chExt cx="1167546" cy="1801360"/>
          </a:xfrm>
        </p:grpSpPr>
        <p:sp>
          <p:nvSpPr>
            <p:cNvPr id="2489" name="Google Shape;2489;p31"/>
            <p:cNvSpPr/>
            <p:nvPr/>
          </p:nvSpPr>
          <p:spPr>
            <a:xfrm>
              <a:off x="3179983" y="3153110"/>
              <a:ext cx="221400" cy="2214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cxnSp>
          <p:nvCxnSpPr>
            <p:cNvPr id="2490" name="Google Shape;2490;p31"/>
            <p:cNvCxnSpPr>
              <a:cxnSpLocks/>
              <a:stCxn id="2479" idx="3"/>
              <a:endCxn id="2489" idx="2"/>
            </p:cNvCxnSpPr>
            <p:nvPr/>
          </p:nvCxnSpPr>
          <p:spPr>
            <a:xfrm>
              <a:off x="2233837" y="1573150"/>
              <a:ext cx="946146" cy="1690660"/>
            </a:xfrm>
            <a:prstGeom prst="bentConnector3">
              <a:avLst>
                <a:gd name="adj1" fmla="val 50000"/>
              </a:avLst>
            </a:prstGeom>
            <a:noFill/>
            <a:ln w="19050" cap="flat" cmpd="sng">
              <a:solidFill>
                <a:schemeClr val="accent1"/>
              </a:solidFill>
              <a:prstDash val="solid"/>
              <a:round/>
              <a:headEnd type="none" w="med" len="med"/>
              <a:tailEnd type="none" w="med" len="med"/>
            </a:ln>
          </p:spPr>
        </p:cxnSp>
      </p:grpSp>
      <p:grpSp>
        <p:nvGrpSpPr>
          <p:cNvPr id="2491" name="Google Shape;2491;p31"/>
          <p:cNvGrpSpPr/>
          <p:nvPr/>
        </p:nvGrpSpPr>
        <p:grpSpPr>
          <a:xfrm>
            <a:off x="5765379" y="1573150"/>
            <a:ext cx="1144784" cy="1801360"/>
            <a:chOff x="5765379" y="1573150"/>
            <a:chExt cx="1144784" cy="1801360"/>
          </a:xfrm>
        </p:grpSpPr>
        <p:sp>
          <p:nvSpPr>
            <p:cNvPr id="2492" name="Google Shape;2492;p31"/>
            <p:cNvSpPr/>
            <p:nvPr/>
          </p:nvSpPr>
          <p:spPr>
            <a:xfrm>
              <a:off x="5765379" y="3153110"/>
              <a:ext cx="221400" cy="2214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cxnSp>
          <p:nvCxnSpPr>
            <p:cNvPr id="2493" name="Google Shape;2493;p31"/>
            <p:cNvCxnSpPr>
              <a:cxnSpLocks/>
              <a:stCxn id="2481" idx="1"/>
              <a:endCxn id="2492" idx="6"/>
            </p:cNvCxnSpPr>
            <p:nvPr/>
          </p:nvCxnSpPr>
          <p:spPr>
            <a:xfrm rot="10800000" flipV="1">
              <a:off x="5986779" y="1573150"/>
              <a:ext cx="923384" cy="1690660"/>
            </a:xfrm>
            <a:prstGeom prst="bentConnector3">
              <a:avLst>
                <a:gd name="adj1" fmla="val 50000"/>
              </a:avLst>
            </a:prstGeom>
            <a:noFill/>
            <a:ln w="19050" cap="flat" cmpd="sng">
              <a:solidFill>
                <a:schemeClr val="accent3"/>
              </a:solidFill>
              <a:prstDash val="solid"/>
              <a:round/>
              <a:headEnd type="none" w="med" len="med"/>
              <a:tailEnd type="none" w="med" len="med"/>
            </a:ln>
          </p:spPr>
        </p:cxnSp>
      </p:grpSp>
      <p:sp>
        <p:nvSpPr>
          <p:cNvPr id="61" name="Google Shape;77;p16">
            <a:extLst>
              <a:ext uri="{FF2B5EF4-FFF2-40B4-BE49-F238E27FC236}">
                <a16:creationId xmlns:a16="http://schemas.microsoft.com/office/drawing/2014/main" id="{78C2545D-C9FC-2210-5383-058C522FAAC9}"/>
              </a:ext>
            </a:extLst>
          </p:cNvPr>
          <p:cNvSpPr txBox="1"/>
          <p:nvPr/>
        </p:nvSpPr>
        <p:spPr>
          <a:xfrm>
            <a:off x="914266" y="1637753"/>
            <a:ext cx="946146" cy="430307"/>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rPr>
              <a:t>Trisomy 21</a:t>
            </a:r>
            <a:endParaRPr sz="1200" dirty="0">
              <a:solidFill>
                <a:schemeClr val="dk1"/>
              </a:solidFill>
              <a:latin typeface="Fira Sans"/>
              <a:ea typeface="Fira Sans"/>
              <a:cs typeface="Fira Sans"/>
              <a:sym typeface="Fira Sans"/>
            </a:endParaRPr>
          </a:p>
        </p:txBody>
      </p:sp>
      <p:sp>
        <p:nvSpPr>
          <p:cNvPr id="62" name="Google Shape;77;p16">
            <a:extLst>
              <a:ext uri="{FF2B5EF4-FFF2-40B4-BE49-F238E27FC236}">
                <a16:creationId xmlns:a16="http://schemas.microsoft.com/office/drawing/2014/main" id="{DACD30FC-2D90-88AC-68D4-EC5525D38263}"/>
              </a:ext>
            </a:extLst>
          </p:cNvPr>
          <p:cNvSpPr txBox="1"/>
          <p:nvPr/>
        </p:nvSpPr>
        <p:spPr>
          <a:xfrm>
            <a:off x="758875" y="4104164"/>
            <a:ext cx="1154008" cy="500149"/>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rPr>
              <a:t>Monosomy X</a:t>
            </a:r>
            <a:endParaRPr sz="1200" dirty="0">
              <a:solidFill>
                <a:schemeClr val="dk1"/>
              </a:solidFill>
              <a:latin typeface="Fira Sans"/>
              <a:ea typeface="Fira Sans"/>
              <a:cs typeface="Fira Sans"/>
              <a:sym typeface="Fira Sans"/>
            </a:endParaRPr>
          </a:p>
        </p:txBody>
      </p:sp>
      <p:sp>
        <p:nvSpPr>
          <p:cNvPr id="63" name="Google Shape;77;p16">
            <a:extLst>
              <a:ext uri="{FF2B5EF4-FFF2-40B4-BE49-F238E27FC236}">
                <a16:creationId xmlns:a16="http://schemas.microsoft.com/office/drawing/2014/main" id="{87593504-513A-C875-366D-A5A0361C046E}"/>
              </a:ext>
            </a:extLst>
          </p:cNvPr>
          <p:cNvSpPr txBox="1"/>
          <p:nvPr/>
        </p:nvSpPr>
        <p:spPr>
          <a:xfrm>
            <a:off x="7306487" y="4101576"/>
            <a:ext cx="952469" cy="51260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rPr>
              <a:t>Trisomy 18</a:t>
            </a:r>
            <a:endParaRPr sz="1200" dirty="0">
              <a:solidFill>
                <a:schemeClr val="dk1"/>
              </a:solidFill>
              <a:latin typeface="Fira Sans"/>
              <a:ea typeface="Fira Sans"/>
              <a:cs typeface="Fira Sans"/>
              <a:sym typeface="Fira Sans"/>
            </a:endParaRPr>
          </a:p>
        </p:txBody>
      </p:sp>
      <p:sp>
        <p:nvSpPr>
          <p:cNvPr id="64" name="Google Shape;77;p16">
            <a:extLst>
              <a:ext uri="{FF2B5EF4-FFF2-40B4-BE49-F238E27FC236}">
                <a16:creationId xmlns:a16="http://schemas.microsoft.com/office/drawing/2014/main" id="{A782428C-682D-FB6D-B1DE-F60757FA9FE3}"/>
              </a:ext>
            </a:extLst>
          </p:cNvPr>
          <p:cNvSpPr txBox="1"/>
          <p:nvPr/>
        </p:nvSpPr>
        <p:spPr>
          <a:xfrm>
            <a:off x="7148120" y="1584096"/>
            <a:ext cx="985060" cy="54035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rPr>
              <a:t>Tris</a:t>
            </a:r>
            <a:r>
              <a:rPr lang="en-US" sz="1200" dirty="0">
                <a:solidFill>
                  <a:schemeClr val="dk1"/>
                </a:solidFill>
                <a:latin typeface="Fira Sans"/>
                <a:ea typeface="Fira Sans"/>
                <a:cs typeface="Fira Sans"/>
                <a:sym typeface="Fira Sans"/>
              </a:rPr>
              <a:t>om</a:t>
            </a:r>
            <a:r>
              <a:rPr lang="en" sz="1200" dirty="0">
                <a:solidFill>
                  <a:schemeClr val="dk1"/>
                </a:solidFill>
                <a:latin typeface="Fira Sans"/>
                <a:ea typeface="Fira Sans"/>
                <a:cs typeface="Fira Sans"/>
                <a:sym typeface="Fira Sans"/>
              </a:rPr>
              <a:t>y 13</a:t>
            </a:r>
            <a:endParaRPr sz="1200" dirty="0">
              <a:solidFill>
                <a:schemeClr val="dk1"/>
              </a:solidFill>
              <a:latin typeface="Fira Sans"/>
              <a:ea typeface="Fira Sans"/>
              <a:cs typeface="Fira Sans"/>
              <a:sym typeface="Fira Sans"/>
            </a:endParaRPr>
          </a:p>
        </p:txBody>
      </p:sp>
      <p:sp>
        <p:nvSpPr>
          <p:cNvPr id="65" name="Google Shape;77;p16">
            <a:extLst>
              <a:ext uri="{FF2B5EF4-FFF2-40B4-BE49-F238E27FC236}">
                <a16:creationId xmlns:a16="http://schemas.microsoft.com/office/drawing/2014/main" id="{E0C4F7A6-FFF6-FB59-9EA8-E3A06FE7D517}"/>
              </a:ext>
            </a:extLst>
          </p:cNvPr>
          <p:cNvSpPr txBox="1"/>
          <p:nvPr/>
        </p:nvSpPr>
        <p:spPr>
          <a:xfrm>
            <a:off x="4250222" y="1676510"/>
            <a:ext cx="536528" cy="44108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dirty="0">
                <a:solidFill>
                  <a:schemeClr val="dk1"/>
                </a:solidFill>
                <a:latin typeface="Fira Sans"/>
                <a:ea typeface="Fira Sans"/>
                <a:cs typeface="Fira Sans"/>
                <a:sym typeface="Fira Sans"/>
              </a:rPr>
              <a:t>XXY </a:t>
            </a:r>
            <a:endParaRPr sz="1200" dirty="0">
              <a:solidFill>
                <a:schemeClr val="dk1"/>
              </a:solidFill>
              <a:latin typeface="Fira Sans"/>
              <a:ea typeface="Fira Sans"/>
              <a:cs typeface="Fira Sans"/>
              <a:sym typeface="Fira Sans"/>
            </a:endParaRPr>
          </a:p>
        </p:txBody>
      </p:sp>
      <p:pic>
        <p:nvPicPr>
          <p:cNvPr id="66" name="New Recording 232" descr="New Recording 232">
            <a:hlinkClick r:id="" action="ppaction://media"/>
            <a:extLst>
              <a:ext uri="{FF2B5EF4-FFF2-40B4-BE49-F238E27FC236}">
                <a16:creationId xmlns:a16="http://schemas.microsoft.com/office/drawing/2014/main" id="{2A2CC7C2-3293-BE21-67D7-684916EF5A2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31200" y="4216738"/>
            <a:ext cx="812800" cy="812800"/>
          </a:xfrm>
          <a:prstGeom prst="rect">
            <a:avLst/>
          </a:prstGeom>
        </p:spPr>
      </p:pic>
    </p:spTree>
    <p:extLst>
      <p:ext uri="{BB962C8B-B14F-4D97-AF65-F5344CB8AC3E}">
        <p14:creationId xmlns:p14="http://schemas.microsoft.com/office/powerpoint/2010/main" val="786053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19" fill="hold"/>
                                        <p:tgtEl>
                                          <p:spTgt spid="6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546"/>
        <p:cNvGrpSpPr/>
        <p:nvPr/>
      </p:nvGrpSpPr>
      <p:grpSpPr>
        <a:xfrm>
          <a:off x="0" y="0"/>
          <a:ext cx="0" cy="0"/>
          <a:chOff x="0" y="0"/>
          <a:chExt cx="0" cy="0"/>
        </a:xfrm>
      </p:grpSpPr>
      <p:sp>
        <p:nvSpPr>
          <p:cNvPr id="15547" name="Google Shape;15547;p42"/>
          <p:cNvSpPr txBox="1">
            <a:spLocks noGrp="1"/>
          </p:cNvSpPr>
          <p:nvPr>
            <p:ph type="title"/>
          </p:nvPr>
        </p:nvSpPr>
        <p:spPr>
          <a:xfrm>
            <a:off x="497999" y="142057"/>
            <a:ext cx="8229600" cy="860930"/>
          </a:xfrm>
          <a:prstGeom prst="rect">
            <a:avLst/>
          </a:prstGeom>
        </p:spPr>
        <p:txBody>
          <a:bodyPr spcFirstLastPara="1" wrap="square" lIns="91425" tIns="91425" rIns="91425" bIns="91425" anchor="t" anchorCtr="0">
            <a:noAutofit/>
          </a:bodyPr>
          <a:lstStyle/>
          <a:p>
            <a:pPr lvl="0"/>
            <a:r>
              <a:rPr lang="en-US" sz="3200" dirty="0">
                <a:solidFill>
                  <a:schemeClr val="lt2"/>
                </a:solidFill>
              </a:rPr>
              <a:t>Turner Syndrome</a:t>
            </a:r>
            <a:br>
              <a:rPr lang="en-US" sz="3200" dirty="0">
                <a:solidFill>
                  <a:schemeClr val="lt2"/>
                </a:solidFill>
              </a:rPr>
            </a:br>
            <a:r>
              <a:rPr lang="en-US" sz="2000" dirty="0">
                <a:solidFill>
                  <a:schemeClr val="lt2"/>
                </a:solidFill>
              </a:rPr>
              <a:t>(Monosomy)</a:t>
            </a:r>
            <a:endParaRPr lang="en-US" sz="3200" dirty="0">
              <a:solidFill>
                <a:schemeClr val="lt2"/>
              </a:solidFill>
            </a:endParaRPr>
          </a:p>
        </p:txBody>
      </p:sp>
      <p:grpSp>
        <p:nvGrpSpPr>
          <p:cNvPr id="15548" name="Google Shape;15548;p42"/>
          <p:cNvGrpSpPr/>
          <p:nvPr/>
        </p:nvGrpSpPr>
        <p:grpSpPr>
          <a:xfrm rot="20236556">
            <a:off x="-1299903" y="909153"/>
            <a:ext cx="2346307" cy="3236229"/>
            <a:chOff x="4822750" y="3176275"/>
            <a:chExt cx="400375" cy="553300"/>
          </a:xfrm>
          <a:solidFill>
            <a:srgbClr val="075680">
              <a:alpha val="21257"/>
            </a:srgbClr>
          </a:solidFill>
        </p:grpSpPr>
        <p:sp>
          <p:nvSpPr>
            <p:cNvPr id="15549" name="Google Shape;15549;p42"/>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0" name="Google Shape;15550;p42"/>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1" name="Google Shape;15551;p42"/>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2" name="Google Shape;15552;p42"/>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3" name="Google Shape;15553;p42"/>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4" name="Google Shape;15554;p42"/>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5" name="Google Shape;15555;p42"/>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6" name="Google Shape;15556;p42"/>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7" name="Google Shape;15557;p42"/>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8" name="Google Shape;15558;p42"/>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59" name="Google Shape;15559;p42"/>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15560" name="Google Shape;15560;p42"/>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15575" name="Google Shape;15575;p42"/>
          <p:cNvSpPr txBox="1"/>
          <p:nvPr/>
        </p:nvSpPr>
        <p:spPr>
          <a:xfrm>
            <a:off x="1911118" y="1149877"/>
            <a:ext cx="4320969" cy="4157572"/>
          </a:xfrm>
          <a:prstGeom prst="rect">
            <a:avLst/>
          </a:prstGeom>
          <a:noFill/>
          <a:ln>
            <a:noFill/>
          </a:ln>
        </p:spPr>
        <p:txBody>
          <a:bodyPr spcFirstLastPara="1" wrap="square" lIns="91425" tIns="91425" rIns="91425" bIns="91425" anchor="ctr" anchorCtr="0">
            <a:noAutofit/>
          </a:bodyPr>
          <a:lstStyle/>
          <a:p>
            <a:pPr marL="285750" indent="-285750">
              <a:lnSpc>
                <a:spcPct val="150000"/>
              </a:lnSpc>
              <a:buFont typeface="Arial" panose="020B0604020202020204" pitchFamily="34" charset="0"/>
              <a:buChar char="•"/>
            </a:pPr>
            <a:r>
              <a:rPr lang="en-US" sz="1600" dirty="0">
                <a:latin typeface="Cambria" panose="02040503050406030204" pitchFamily="18" charset="0"/>
                <a:ea typeface="Cambria" panose="02040503050406030204" pitchFamily="18" charset="0"/>
              </a:rPr>
              <a:t>Turner syndrome (TS) or congenital ovarian hypoplasia syndrome.</a:t>
            </a:r>
          </a:p>
          <a:p>
            <a:pPr marL="285750" indent="-285750">
              <a:lnSpc>
                <a:spcPct val="150000"/>
              </a:lnSpc>
              <a:buFont typeface="Arial" panose="020B0604020202020204" pitchFamily="34" charset="0"/>
              <a:buChar char="•"/>
            </a:pPr>
            <a:r>
              <a:rPr lang="en-US" sz="1600" dirty="0">
                <a:latin typeface="Cambria" panose="02040503050406030204" pitchFamily="18" charset="0"/>
                <a:ea typeface="Cambria" panose="02040503050406030204" pitchFamily="18" charset="0"/>
              </a:rPr>
              <a:t>The most common sex chromosomal abnormality affecting girls and women.</a:t>
            </a:r>
          </a:p>
          <a:p>
            <a:pPr marL="285750" indent="-285750">
              <a:lnSpc>
                <a:spcPct val="150000"/>
              </a:lnSpc>
              <a:buFont typeface="Arial" panose="020B0604020202020204" pitchFamily="34" charset="0"/>
              <a:buChar char="•"/>
            </a:pPr>
            <a:r>
              <a:rPr lang="en-US" sz="1600" dirty="0">
                <a:latin typeface="Cambria" panose="02040503050406030204" pitchFamily="18" charset="0"/>
                <a:ea typeface="Cambria" panose="02040503050406030204" pitchFamily="18" charset="0"/>
              </a:rPr>
              <a:t>It’s a problem with one of the two X chromosomes. </a:t>
            </a:r>
          </a:p>
          <a:p>
            <a:pPr>
              <a:lnSpc>
                <a:spcPct val="150000"/>
              </a:lnSpc>
            </a:pPr>
            <a:r>
              <a:rPr lang="en-US" sz="1600" b="1" dirty="0">
                <a:latin typeface="Cambria" panose="02040503050406030204" pitchFamily="18" charset="0"/>
                <a:ea typeface="Cambria" panose="02040503050406030204" pitchFamily="18" charset="0"/>
              </a:rPr>
              <a:t>Cause:</a:t>
            </a:r>
          </a:p>
          <a:p>
            <a:pPr marL="342900" indent="-342900">
              <a:lnSpc>
                <a:spcPct val="150000"/>
              </a:lnSpc>
              <a:buFont typeface="Arial" panose="020B0604020202020204" pitchFamily="34" charset="0"/>
              <a:buChar char="•"/>
            </a:pPr>
            <a:r>
              <a:rPr lang="en-US" dirty="0">
                <a:latin typeface="Cambria" panose="02040503050406030204" pitchFamily="18" charset="0"/>
                <a:ea typeface="Cambria" panose="02040503050406030204" pitchFamily="18" charset="0"/>
              </a:rPr>
              <a:t>Turner syndrome happens when one of a female baby’s two X chromosomes is missing or incomplete. Researchers don’t yet understand why this happens.</a:t>
            </a:r>
          </a:p>
          <a:p>
            <a:pPr marL="342900" indent="-342900">
              <a:lnSpc>
                <a:spcPct val="150000"/>
              </a:lnSpc>
              <a:buFont typeface="Arial" panose="020B0604020202020204" pitchFamily="34" charset="0"/>
              <a:buChar char="•"/>
            </a:pPr>
            <a:endParaRPr lang="en-US" sz="2000" b="1" dirty="0">
              <a:latin typeface="Cambria" panose="02040503050406030204" pitchFamily="18" charset="0"/>
              <a:ea typeface="Cambria" panose="02040503050406030204" pitchFamily="18" charset="0"/>
            </a:endParaRPr>
          </a:p>
        </p:txBody>
      </p:sp>
      <p:sp>
        <p:nvSpPr>
          <p:cNvPr id="15607" name="Google Shape;15607;p42"/>
          <p:cNvSpPr/>
          <p:nvPr/>
        </p:nvSpPr>
        <p:spPr>
          <a:xfrm rot="6266701">
            <a:off x="-3753140" y="-300583"/>
            <a:ext cx="5513281" cy="5655303"/>
          </a:xfrm>
          <a:prstGeom prst="blockArc">
            <a:avLst>
              <a:gd name="adj1" fmla="val 11121360"/>
              <a:gd name="adj2" fmla="val 19570557"/>
              <a:gd name="adj3" fmla="val 2350"/>
            </a:avLst>
          </a:prstGeom>
          <a:solidFill>
            <a:srgbClr val="075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66" name="Google Shape;15547;p42">
            <a:extLst>
              <a:ext uri="{FF2B5EF4-FFF2-40B4-BE49-F238E27FC236}">
                <a16:creationId xmlns:a16="http://schemas.microsoft.com/office/drawing/2014/main" id="{CC993776-1C68-52A3-ECE6-CF5D4B1B9C9B}"/>
              </a:ext>
            </a:extLst>
          </p:cNvPr>
          <p:cNvSpPr txBox="1">
            <a:spLocks/>
          </p:cNvSpPr>
          <p:nvPr/>
        </p:nvSpPr>
        <p:spPr>
          <a:xfrm rot="16200000">
            <a:off x="-284009" y="1931886"/>
            <a:ext cx="2986762" cy="1422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3200" dirty="0">
                <a:solidFill>
                  <a:schemeClr val="lt2"/>
                </a:solidFill>
              </a:rPr>
              <a:t>Overview &amp; Cause </a:t>
            </a:r>
          </a:p>
        </p:txBody>
      </p:sp>
      <p:sp>
        <p:nvSpPr>
          <p:cNvPr id="4" name="Rectangle 2">
            <a:extLst>
              <a:ext uri="{FF2B5EF4-FFF2-40B4-BE49-F238E27FC236}">
                <a16:creationId xmlns:a16="http://schemas.microsoft.com/office/drawing/2014/main" id="{6CDB36FF-7191-5BBD-6C40-F238B27BA542}"/>
              </a:ext>
            </a:extLst>
          </p:cNvPr>
          <p:cNvSpPr>
            <a:spLocks noChangeArrowheads="1"/>
          </p:cNvSpPr>
          <p:nvPr/>
        </p:nvSpPr>
        <p:spPr bwMode="auto">
          <a:xfrm>
            <a:off x="6582050" y="425886"/>
            <a:ext cx="1328000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dirty="0">
              <a:latin typeface="Cambria" panose="02040503050406030204" pitchFamily="18" charset="0"/>
              <a:ea typeface="Cambria" panose="02040503050406030204" pitchFamily="18" charset="0"/>
            </a:endParaRPr>
          </a:p>
        </p:txBody>
      </p:sp>
      <p:pic>
        <p:nvPicPr>
          <p:cNvPr id="2049" name="Picture 11" descr="Turner Syndrome - Reproductive - Medbullets Step 1">
            <a:extLst>
              <a:ext uri="{FF2B5EF4-FFF2-40B4-BE49-F238E27FC236}">
                <a16:creationId xmlns:a16="http://schemas.microsoft.com/office/drawing/2014/main" id="{FA8DB29B-FBC3-A6E2-98A3-9D1263C785A2}"/>
              </a:ext>
            </a:extLst>
          </p:cNvPr>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6582050" y="1099354"/>
            <a:ext cx="2028890" cy="3652002"/>
          </a:xfrm>
          <a:prstGeom prst="rect">
            <a:avLst/>
          </a:prstGeom>
          <a:noFill/>
          <a:extLst>
            <a:ext uri="{909E8E84-426E-40DD-AFC4-6F175D3DCCD1}">
              <a14:hiddenFill xmlns:a14="http://schemas.microsoft.com/office/drawing/2010/main">
                <a:solidFill>
                  <a:srgbClr val="FFFFFF"/>
                </a:solidFill>
              </a14:hiddenFill>
            </a:ext>
          </a:extLst>
        </p:spPr>
      </p:pic>
      <p:pic>
        <p:nvPicPr>
          <p:cNvPr id="21" name="New Recording 233" descr="New Recording 233">
            <a:hlinkClick r:id="" action="ppaction://media"/>
            <a:extLst>
              <a:ext uri="{FF2B5EF4-FFF2-40B4-BE49-F238E27FC236}">
                <a16:creationId xmlns:a16="http://schemas.microsoft.com/office/drawing/2014/main" id="{BB9EADF8-BAFF-D77D-930D-D12A44D43DC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328406" y="416700"/>
            <a:ext cx="812800" cy="812800"/>
          </a:xfrm>
          <a:prstGeom prst="rect">
            <a:avLst/>
          </a:prstGeom>
        </p:spPr>
      </p:pic>
      <p:pic>
        <p:nvPicPr>
          <p:cNvPr id="22" name="New Recording 235" descr="New Recording 235">
            <a:hlinkClick r:id="" action="ppaction://media"/>
            <a:extLst>
              <a:ext uri="{FF2B5EF4-FFF2-40B4-BE49-F238E27FC236}">
                <a16:creationId xmlns:a16="http://schemas.microsoft.com/office/drawing/2014/main" id="{E897CA2D-C6DB-0A20-D06B-0CA5E496F2A6}"/>
              </a:ext>
            </a:extLst>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219302" y="4203906"/>
            <a:ext cx="812800" cy="812800"/>
          </a:xfrm>
          <a:prstGeom prst="rect">
            <a:avLst/>
          </a:prstGeom>
        </p:spPr>
      </p:pic>
    </p:spTree>
    <p:extLst>
      <p:ext uri="{BB962C8B-B14F-4D97-AF65-F5344CB8AC3E}">
        <p14:creationId xmlns:p14="http://schemas.microsoft.com/office/powerpoint/2010/main" val="791402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137" fill="hold"/>
                                        <p:tgtEl>
                                          <p:spTgt spid="21"/>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8617"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21"/>
                </p:tgtEl>
              </p:cMediaNode>
            </p:audio>
            <p:audio>
              <p:cMediaNode vol="80000">
                <p:cTn id="12" fill="hold" display="0">
                  <p:stCondLst>
                    <p:cond delay="indefinite"/>
                  </p:stCondLst>
                  <p:endCondLst>
                    <p:cond evt="onStopAudio" delay="0">
                      <p:tgtEl>
                        <p:sldTgt/>
                      </p:tgtEl>
                    </p:cond>
                  </p:endCondLst>
                </p:cTn>
                <p:tgtEl>
                  <p:spTgt spid="2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Google Shape;395;p21"/>
          <p:cNvSpPr/>
          <p:nvPr/>
        </p:nvSpPr>
        <p:spPr>
          <a:xfrm>
            <a:off x="2619363" y="3462735"/>
            <a:ext cx="610800" cy="5877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96" name="Google Shape;396;p21"/>
          <p:cNvSpPr/>
          <p:nvPr/>
        </p:nvSpPr>
        <p:spPr>
          <a:xfrm>
            <a:off x="3524230" y="2250220"/>
            <a:ext cx="610800" cy="587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97" name="Google Shape;397;p21"/>
          <p:cNvSpPr/>
          <p:nvPr/>
        </p:nvSpPr>
        <p:spPr>
          <a:xfrm>
            <a:off x="2619363" y="1145828"/>
            <a:ext cx="610800" cy="5877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latin typeface="Cambria" panose="02040503050406030204" pitchFamily="18" charset="0"/>
              <a:ea typeface="Cambria" panose="02040503050406030204" pitchFamily="18" charset="0"/>
            </a:endParaRPr>
          </a:p>
        </p:txBody>
      </p:sp>
      <p:sp>
        <p:nvSpPr>
          <p:cNvPr id="399" name="Google Shape;399;p21"/>
          <p:cNvSpPr txBox="1"/>
          <p:nvPr/>
        </p:nvSpPr>
        <p:spPr>
          <a:xfrm>
            <a:off x="2625213" y="3466785"/>
            <a:ext cx="599100" cy="5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latin typeface="Fira Sans"/>
                <a:ea typeface="Fira Sans"/>
                <a:cs typeface="Fira Sans"/>
                <a:sym typeface="Fira Sans"/>
              </a:rPr>
              <a:t>03</a:t>
            </a:r>
            <a:endParaRPr sz="2400">
              <a:solidFill>
                <a:schemeClr val="dk2"/>
              </a:solidFill>
              <a:latin typeface="Fira Sans"/>
              <a:ea typeface="Fira Sans"/>
              <a:cs typeface="Fira Sans"/>
              <a:sym typeface="Fira Sans"/>
            </a:endParaRPr>
          </a:p>
        </p:txBody>
      </p:sp>
      <p:sp>
        <p:nvSpPr>
          <p:cNvPr id="400" name="Google Shape;400;p21"/>
          <p:cNvSpPr txBox="1"/>
          <p:nvPr/>
        </p:nvSpPr>
        <p:spPr>
          <a:xfrm>
            <a:off x="3530080" y="2254270"/>
            <a:ext cx="599100" cy="5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a:solidFill>
                  <a:schemeClr val="dk2"/>
                </a:solidFill>
                <a:latin typeface="Fira Sans"/>
                <a:ea typeface="Fira Sans"/>
                <a:cs typeface="Fira Sans"/>
                <a:sym typeface="Fira Sans"/>
              </a:rPr>
              <a:t>02</a:t>
            </a:r>
            <a:endParaRPr sz="2400">
              <a:solidFill>
                <a:schemeClr val="dk2"/>
              </a:solidFill>
              <a:latin typeface="Fira Sans"/>
              <a:ea typeface="Fira Sans"/>
              <a:cs typeface="Fira Sans"/>
              <a:sym typeface="Fira Sans"/>
            </a:endParaRPr>
          </a:p>
        </p:txBody>
      </p:sp>
      <p:sp>
        <p:nvSpPr>
          <p:cNvPr id="401" name="Google Shape;401;p21"/>
          <p:cNvSpPr txBox="1"/>
          <p:nvPr/>
        </p:nvSpPr>
        <p:spPr>
          <a:xfrm>
            <a:off x="2625213" y="1149878"/>
            <a:ext cx="599100" cy="5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dirty="0">
                <a:solidFill>
                  <a:schemeClr val="dk2"/>
                </a:solidFill>
                <a:latin typeface="Fira Sans"/>
                <a:ea typeface="Fira Sans"/>
                <a:cs typeface="Fira Sans"/>
                <a:sym typeface="Fira Sans"/>
              </a:rPr>
              <a:t>01</a:t>
            </a:r>
            <a:endParaRPr sz="2400" dirty="0">
              <a:solidFill>
                <a:schemeClr val="dk2"/>
              </a:solidFill>
              <a:latin typeface="Fira Sans"/>
              <a:ea typeface="Fira Sans"/>
              <a:cs typeface="Fira Sans"/>
              <a:sym typeface="Fira Sans"/>
            </a:endParaRPr>
          </a:p>
        </p:txBody>
      </p:sp>
      <p:cxnSp>
        <p:nvCxnSpPr>
          <p:cNvPr id="402" name="Google Shape;402;p21"/>
          <p:cNvCxnSpPr>
            <a:cxnSpLocks/>
          </p:cNvCxnSpPr>
          <p:nvPr/>
        </p:nvCxnSpPr>
        <p:spPr>
          <a:xfrm flipH="1">
            <a:off x="1570781" y="1395323"/>
            <a:ext cx="1054432" cy="0"/>
          </a:xfrm>
          <a:prstGeom prst="straightConnector1">
            <a:avLst/>
          </a:prstGeom>
          <a:noFill/>
          <a:ln w="19050" cap="flat" cmpd="sng">
            <a:solidFill>
              <a:schemeClr val="dk2"/>
            </a:solidFill>
            <a:prstDash val="solid"/>
            <a:round/>
            <a:headEnd type="none" w="med" len="med"/>
            <a:tailEnd type="none" w="med" len="med"/>
          </a:ln>
        </p:spPr>
      </p:cxnSp>
      <p:cxnSp>
        <p:nvCxnSpPr>
          <p:cNvPr id="403" name="Google Shape;403;p21"/>
          <p:cNvCxnSpPr>
            <a:cxnSpLocks/>
          </p:cNvCxnSpPr>
          <p:nvPr/>
        </p:nvCxnSpPr>
        <p:spPr>
          <a:xfrm>
            <a:off x="1463091" y="3756585"/>
            <a:ext cx="1162122" cy="0"/>
          </a:xfrm>
          <a:prstGeom prst="straightConnector1">
            <a:avLst/>
          </a:prstGeom>
          <a:noFill/>
          <a:ln w="19050" cap="flat" cmpd="sng">
            <a:solidFill>
              <a:schemeClr val="dk2"/>
            </a:solidFill>
            <a:prstDash val="solid"/>
            <a:round/>
            <a:headEnd type="none" w="med" len="med"/>
            <a:tailEnd type="none" w="med" len="med"/>
          </a:ln>
        </p:spPr>
      </p:cxnSp>
      <p:cxnSp>
        <p:nvCxnSpPr>
          <p:cNvPr id="405" name="Google Shape;405;p21"/>
          <p:cNvCxnSpPr>
            <a:cxnSpLocks/>
          </p:cNvCxnSpPr>
          <p:nvPr/>
        </p:nvCxnSpPr>
        <p:spPr>
          <a:xfrm flipH="1">
            <a:off x="1720346" y="2553066"/>
            <a:ext cx="1809734" cy="0"/>
          </a:xfrm>
          <a:prstGeom prst="straightConnector1">
            <a:avLst/>
          </a:prstGeom>
          <a:noFill/>
          <a:ln w="19050" cap="flat" cmpd="sng">
            <a:solidFill>
              <a:schemeClr val="dk2"/>
            </a:solidFill>
            <a:prstDash val="solid"/>
            <a:round/>
            <a:headEnd type="none" w="med" len="med"/>
            <a:tailEnd type="none" w="med" len="med"/>
          </a:ln>
        </p:spPr>
      </p:cxnSp>
      <p:sp>
        <p:nvSpPr>
          <p:cNvPr id="406" name="Google Shape;406;p21"/>
          <p:cNvSpPr txBox="1">
            <a:spLocks noGrp="1"/>
          </p:cNvSpPr>
          <p:nvPr>
            <p:ph type="title"/>
          </p:nvPr>
        </p:nvSpPr>
        <p:spPr>
          <a:xfrm>
            <a:off x="497999" y="134147"/>
            <a:ext cx="8229600" cy="340200"/>
          </a:xfrm>
          <a:prstGeom prst="rect">
            <a:avLst/>
          </a:prstGeom>
        </p:spPr>
        <p:txBody>
          <a:bodyPr spcFirstLastPara="1" wrap="square" lIns="91425" tIns="91425" rIns="91425" bIns="91425" anchor="t" anchorCtr="0">
            <a:noAutofit/>
          </a:bodyPr>
          <a:lstStyle/>
          <a:p>
            <a:pPr lvl="0"/>
            <a:r>
              <a:rPr lang="en-US" sz="2400" dirty="0">
                <a:solidFill>
                  <a:schemeClr val="lt2"/>
                </a:solidFill>
              </a:rPr>
              <a:t>Turner Syndrome</a:t>
            </a:r>
            <a:br>
              <a:rPr lang="en-US" sz="2400" dirty="0">
                <a:solidFill>
                  <a:schemeClr val="lt2"/>
                </a:solidFill>
              </a:rPr>
            </a:br>
            <a:r>
              <a:rPr lang="en-US" sz="1600" dirty="0">
                <a:solidFill>
                  <a:schemeClr val="lt2"/>
                </a:solidFill>
              </a:rPr>
              <a:t>(Monosomy)</a:t>
            </a:r>
            <a:endParaRPr sz="2400" dirty="0"/>
          </a:p>
        </p:txBody>
      </p:sp>
      <p:sp>
        <p:nvSpPr>
          <p:cNvPr id="453" name="Google Shape;453;p21"/>
          <p:cNvSpPr txBox="1"/>
          <p:nvPr/>
        </p:nvSpPr>
        <p:spPr>
          <a:xfrm>
            <a:off x="3236013" y="3455707"/>
            <a:ext cx="2899316" cy="2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dirty="0">
                <a:solidFill>
                  <a:schemeClr val="accent4"/>
                </a:solidFill>
                <a:latin typeface="Fira Sans Medium"/>
                <a:ea typeface="Fira Sans Medium"/>
                <a:cs typeface="Fira Sans Medium"/>
                <a:sym typeface="Fira Sans Medium"/>
              </a:rPr>
              <a:t>Inherited Turner Syndrome</a:t>
            </a:r>
            <a:endParaRPr sz="1600" dirty="0">
              <a:solidFill>
                <a:schemeClr val="accent5"/>
              </a:solidFill>
              <a:latin typeface="Fira Sans Medium"/>
              <a:ea typeface="Fira Sans Medium"/>
              <a:cs typeface="Fira Sans Medium"/>
              <a:sym typeface="Fira Sans Medium"/>
            </a:endParaRPr>
          </a:p>
        </p:txBody>
      </p:sp>
      <p:sp>
        <p:nvSpPr>
          <p:cNvPr id="454" name="Google Shape;454;p21"/>
          <p:cNvSpPr txBox="1"/>
          <p:nvPr/>
        </p:nvSpPr>
        <p:spPr>
          <a:xfrm>
            <a:off x="3236013" y="3710091"/>
            <a:ext cx="3906878" cy="740420"/>
          </a:xfrm>
          <a:prstGeom prst="rect">
            <a:avLst/>
          </a:prstGeom>
          <a:noFill/>
          <a:ln>
            <a:noFill/>
          </a:ln>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200" dirty="0">
                <a:latin typeface="Cambria" panose="02040503050406030204" pitchFamily="18" charset="0"/>
                <a:ea typeface="Cambria" panose="02040503050406030204" pitchFamily="18" charset="0"/>
              </a:rPr>
              <a:t>Their parent (or parents) were born with it and passed it on. </a:t>
            </a:r>
          </a:p>
          <a:p>
            <a:pPr marL="285750" lvl="0" indent="-285750">
              <a:buFont typeface="Arial" panose="020B0604020202020204" pitchFamily="34" charset="0"/>
              <a:buChar char="•"/>
            </a:pPr>
            <a:r>
              <a:rPr lang="en-US" sz="1200" dirty="0">
                <a:latin typeface="Cambria" panose="02040503050406030204" pitchFamily="18" charset="0"/>
                <a:ea typeface="Cambria" panose="02040503050406030204" pitchFamily="18" charset="0"/>
              </a:rPr>
              <a:t>Usually happens because of a missing part of the X chromosome.</a:t>
            </a:r>
          </a:p>
        </p:txBody>
      </p:sp>
      <p:sp>
        <p:nvSpPr>
          <p:cNvPr id="455" name="Google Shape;455;p21"/>
          <p:cNvSpPr txBox="1"/>
          <p:nvPr/>
        </p:nvSpPr>
        <p:spPr>
          <a:xfrm>
            <a:off x="4140880" y="2229359"/>
            <a:ext cx="2654710" cy="2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dirty="0">
                <a:solidFill>
                  <a:schemeClr val="accent3"/>
                </a:solidFill>
                <a:latin typeface="Fira Sans Medium"/>
                <a:ea typeface="Fira Sans Medium"/>
                <a:cs typeface="Fira Sans Medium"/>
                <a:sym typeface="Fira Sans Medium"/>
              </a:rPr>
              <a:t>Mosaic Turner Syndrome</a:t>
            </a:r>
            <a:endParaRPr sz="1600" dirty="0">
              <a:solidFill>
                <a:schemeClr val="accent5"/>
              </a:solidFill>
              <a:latin typeface="Fira Sans Medium"/>
              <a:ea typeface="Fira Sans Medium"/>
              <a:cs typeface="Fira Sans Medium"/>
              <a:sym typeface="Fira Sans Medium"/>
            </a:endParaRPr>
          </a:p>
        </p:txBody>
      </p:sp>
      <p:sp>
        <p:nvSpPr>
          <p:cNvPr id="456" name="Google Shape;456;p21"/>
          <p:cNvSpPr txBox="1"/>
          <p:nvPr/>
        </p:nvSpPr>
        <p:spPr>
          <a:xfrm>
            <a:off x="4188570" y="2350167"/>
            <a:ext cx="4114800" cy="872539"/>
          </a:xfrm>
          <a:prstGeom prst="rect">
            <a:avLst/>
          </a:prstGeom>
          <a:noFill/>
          <a:ln>
            <a:noFill/>
          </a:ln>
        </p:spPr>
        <p:txBody>
          <a:bodyPr spcFirstLastPara="1" wrap="square" lIns="91425" tIns="91425" rIns="91425" bIns="91425" anchor="ctr" anchorCtr="0">
            <a:noAutofit/>
          </a:bodyPr>
          <a:lstStyle/>
          <a:p>
            <a:pPr marL="285750" lvl="0" indent="-285750">
              <a:buFont typeface="Arial" panose="020B0604020202020204" pitchFamily="34" charset="0"/>
              <a:buChar char="•"/>
            </a:pPr>
            <a:r>
              <a:rPr lang="en-US" sz="1200" dirty="0">
                <a:latin typeface="Cambria" panose="02040503050406030204" pitchFamily="18" charset="0"/>
                <a:ea typeface="Cambria" panose="02040503050406030204" pitchFamily="18" charset="0"/>
              </a:rPr>
              <a:t>About 30% of Turner syndrome cases. </a:t>
            </a:r>
          </a:p>
          <a:p>
            <a:pPr marL="285750" lvl="0" indent="-285750">
              <a:buFont typeface="Arial" panose="020B0604020202020204" pitchFamily="34" charset="0"/>
              <a:buChar char="•"/>
            </a:pPr>
            <a:r>
              <a:rPr lang="en-US" sz="1200" dirty="0">
                <a:latin typeface="Cambria" panose="02040503050406030204" pitchFamily="18" charset="0"/>
                <a:ea typeface="Cambria" panose="02040503050406030204" pitchFamily="18" charset="0"/>
              </a:rPr>
              <a:t>Some of the baby’s cells have a pair of X chromosomes, while other cells only have one.</a:t>
            </a:r>
          </a:p>
        </p:txBody>
      </p:sp>
      <p:sp>
        <p:nvSpPr>
          <p:cNvPr id="457" name="Google Shape;457;p21"/>
          <p:cNvSpPr txBox="1"/>
          <p:nvPr/>
        </p:nvSpPr>
        <p:spPr>
          <a:xfrm>
            <a:off x="3236013" y="1102760"/>
            <a:ext cx="2083200" cy="27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600" dirty="0">
                <a:solidFill>
                  <a:schemeClr val="accent2"/>
                </a:solidFill>
                <a:latin typeface="Fira Sans Medium"/>
                <a:ea typeface="Fira Sans Medium"/>
                <a:cs typeface="Fira Sans Medium"/>
                <a:sym typeface="Fira Sans Medium"/>
              </a:rPr>
              <a:t>Monosomy X</a:t>
            </a:r>
            <a:endParaRPr sz="1600" dirty="0">
              <a:solidFill>
                <a:schemeClr val="accent5"/>
              </a:solidFill>
              <a:latin typeface="Fira Sans Medium"/>
              <a:ea typeface="Fira Sans Medium"/>
              <a:cs typeface="Fira Sans Medium"/>
              <a:sym typeface="Fira Sans Medium"/>
            </a:endParaRPr>
          </a:p>
        </p:txBody>
      </p:sp>
      <p:sp>
        <p:nvSpPr>
          <p:cNvPr id="458" name="Google Shape;458;p21"/>
          <p:cNvSpPr txBox="1"/>
          <p:nvPr/>
        </p:nvSpPr>
        <p:spPr>
          <a:xfrm>
            <a:off x="3224313" y="1381160"/>
            <a:ext cx="4348906" cy="675877"/>
          </a:xfrm>
          <a:prstGeom prst="rect">
            <a:avLst/>
          </a:prstGeom>
          <a:noFill/>
          <a:ln>
            <a:noFill/>
          </a:ln>
        </p:spPr>
        <p:txBody>
          <a:bodyPr spcFirstLastPara="1" wrap="square" lIns="91425" tIns="91425" rIns="91425" bIns="91425" anchor="ctr" anchorCtr="0">
            <a:noAutofit/>
          </a:bodyPr>
          <a:lstStyle/>
          <a:p>
            <a:pPr marL="171450" lvl="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Each cell has only one X chromosome instead of two. </a:t>
            </a:r>
          </a:p>
          <a:p>
            <a:pPr marL="171450" lvl="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About 45%.</a:t>
            </a:r>
          </a:p>
          <a:p>
            <a:pPr marL="171450" lvl="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Mother’s egg or the father’s sperm randomly forming without an X chromosome. </a:t>
            </a:r>
            <a:endParaRPr sz="1100" dirty="0">
              <a:latin typeface="Fira Sans"/>
              <a:ea typeface="Fira Sans"/>
              <a:cs typeface="Fira Sans"/>
              <a:sym typeface="Fira Sans"/>
            </a:endParaRPr>
          </a:p>
        </p:txBody>
      </p:sp>
      <p:grpSp>
        <p:nvGrpSpPr>
          <p:cNvPr id="82" name="Google Shape;15548;p42">
            <a:extLst>
              <a:ext uri="{FF2B5EF4-FFF2-40B4-BE49-F238E27FC236}">
                <a16:creationId xmlns:a16="http://schemas.microsoft.com/office/drawing/2014/main" id="{6CEFB659-7647-CCEC-7A82-5B75B3F8B7D2}"/>
              </a:ext>
            </a:extLst>
          </p:cNvPr>
          <p:cNvGrpSpPr/>
          <p:nvPr/>
        </p:nvGrpSpPr>
        <p:grpSpPr>
          <a:xfrm rot="20236556">
            <a:off x="-1299903" y="909153"/>
            <a:ext cx="2346307" cy="3236229"/>
            <a:chOff x="4822750" y="3176275"/>
            <a:chExt cx="400375" cy="553300"/>
          </a:xfrm>
          <a:solidFill>
            <a:srgbClr val="075680">
              <a:alpha val="21257"/>
            </a:srgbClr>
          </a:solidFill>
        </p:grpSpPr>
        <p:sp>
          <p:nvSpPr>
            <p:cNvPr id="83" name="Google Shape;15549;p42">
              <a:extLst>
                <a:ext uri="{FF2B5EF4-FFF2-40B4-BE49-F238E27FC236}">
                  <a16:creationId xmlns:a16="http://schemas.microsoft.com/office/drawing/2014/main" id="{3D3B7DF4-D2AB-9547-B387-BB36F70166DF}"/>
                </a:ext>
              </a:extLst>
            </p:cNvPr>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4" name="Google Shape;15550;p42">
              <a:extLst>
                <a:ext uri="{FF2B5EF4-FFF2-40B4-BE49-F238E27FC236}">
                  <a16:creationId xmlns:a16="http://schemas.microsoft.com/office/drawing/2014/main" id="{017F3FBD-F5D5-612E-431C-122A7773004D}"/>
                </a:ext>
              </a:extLst>
            </p:cNvPr>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5" name="Google Shape;15551;p42">
              <a:extLst>
                <a:ext uri="{FF2B5EF4-FFF2-40B4-BE49-F238E27FC236}">
                  <a16:creationId xmlns:a16="http://schemas.microsoft.com/office/drawing/2014/main" id="{5209CDB1-87FA-BE7D-EA5C-9EED40DD7771}"/>
                </a:ext>
              </a:extLst>
            </p:cNvPr>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6" name="Google Shape;15552;p42">
              <a:extLst>
                <a:ext uri="{FF2B5EF4-FFF2-40B4-BE49-F238E27FC236}">
                  <a16:creationId xmlns:a16="http://schemas.microsoft.com/office/drawing/2014/main" id="{7C76C4C2-1F36-EE83-3938-37903D2055BE}"/>
                </a:ext>
              </a:extLst>
            </p:cNvPr>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7" name="Google Shape;15553;p42">
              <a:extLst>
                <a:ext uri="{FF2B5EF4-FFF2-40B4-BE49-F238E27FC236}">
                  <a16:creationId xmlns:a16="http://schemas.microsoft.com/office/drawing/2014/main" id="{551BBB76-54BA-3C92-2885-B00699574339}"/>
                </a:ext>
              </a:extLst>
            </p:cNvPr>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8" name="Google Shape;15554;p42">
              <a:extLst>
                <a:ext uri="{FF2B5EF4-FFF2-40B4-BE49-F238E27FC236}">
                  <a16:creationId xmlns:a16="http://schemas.microsoft.com/office/drawing/2014/main" id="{4CA95B0E-CD47-6C72-4440-23EA9FDAFA06}"/>
                </a:ext>
              </a:extLst>
            </p:cNvPr>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9" name="Google Shape;15555;p42">
              <a:extLst>
                <a:ext uri="{FF2B5EF4-FFF2-40B4-BE49-F238E27FC236}">
                  <a16:creationId xmlns:a16="http://schemas.microsoft.com/office/drawing/2014/main" id="{E50A01A1-A73D-C9BA-0AB5-B0494374B02B}"/>
                </a:ext>
              </a:extLst>
            </p:cNvPr>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0" name="Google Shape;15556;p42">
              <a:extLst>
                <a:ext uri="{FF2B5EF4-FFF2-40B4-BE49-F238E27FC236}">
                  <a16:creationId xmlns:a16="http://schemas.microsoft.com/office/drawing/2014/main" id="{DFCFFEEE-A301-EC15-2D5A-7331DEAE9967}"/>
                </a:ext>
              </a:extLst>
            </p:cNvPr>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1" name="Google Shape;15557;p42">
              <a:extLst>
                <a:ext uri="{FF2B5EF4-FFF2-40B4-BE49-F238E27FC236}">
                  <a16:creationId xmlns:a16="http://schemas.microsoft.com/office/drawing/2014/main" id="{928ABFDE-D1A7-4FC2-C5B6-4DF5BAF8FA79}"/>
                </a:ext>
              </a:extLst>
            </p:cNvPr>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2" name="Google Shape;15558;p42">
              <a:extLst>
                <a:ext uri="{FF2B5EF4-FFF2-40B4-BE49-F238E27FC236}">
                  <a16:creationId xmlns:a16="http://schemas.microsoft.com/office/drawing/2014/main" id="{3FBF7940-8288-7DB2-87A0-43C62EFFA6EB}"/>
                </a:ext>
              </a:extLst>
            </p:cNvPr>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3" name="Google Shape;15559;p42">
              <a:extLst>
                <a:ext uri="{FF2B5EF4-FFF2-40B4-BE49-F238E27FC236}">
                  <a16:creationId xmlns:a16="http://schemas.microsoft.com/office/drawing/2014/main" id="{28FFFE43-51BB-96FB-92B2-8C3F65F41ACE}"/>
                </a:ext>
              </a:extLst>
            </p:cNvPr>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4" name="Google Shape;15560;p42">
              <a:extLst>
                <a:ext uri="{FF2B5EF4-FFF2-40B4-BE49-F238E27FC236}">
                  <a16:creationId xmlns:a16="http://schemas.microsoft.com/office/drawing/2014/main" id="{C3B599F8-7E3A-C488-16E6-46F2DA25D43B}"/>
                </a:ext>
              </a:extLst>
            </p:cNvPr>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95" name="Google Shape;15607;p42">
            <a:extLst>
              <a:ext uri="{FF2B5EF4-FFF2-40B4-BE49-F238E27FC236}">
                <a16:creationId xmlns:a16="http://schemas.microsoft.com/office/drawing/2014/main" id="{9C1B344B-4C79-BD0E-E77B-BC5DB253B1B9}"/>
              </a:ext>
            </a:extLst>
          </p:cNvPr>
          <p:cNvSpPr/>
          <p:nvPr/>
        </p:nvSpPr>
        <p:spPr>
          <a:xfrm rot="6266701">
            <a:off x="-3753140" y="-300583"/>
            <a:ext cx="5513281" cy="5655303"/>
          </a:xfrm>
          <a:prstGeom prst="blockArc">
            <a:avLst>
              <a:gd name="adj1" fmla="val 11121360"/>
              <a:gd name="adj2" fmla="val 19570557"/>
              <a:gd name="adj3" fmla="val 2350"/>
            </a:avLst>
          </a:prstGeom>
          <a:solidFill>
            <a:srgbClr val="075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6" name="Google Shape;15547;p42">
            <a:extLst>
              <a:ext uri="{FF2B5EF4-FFF2-40B4-BE49-F238E27FC236}">
                <a16:creationId xmlns:a16="http://schemas.microsoft.com/office/drawing/2014/main" id="{C16D6893-7121-5196-1891-975DD16CD24B}"/>
              </a:ext>
            </a:extLst>
          </p:cNvPr>
          <p:cNvSpPr txBox="1">
            <a:spLocks/>
          </p:cNvSpPr>
          <p:nvPr/>
        </p:nvSpPr>
        <p:spPr>
          <a:xfrm rot="16200000">
            <a:off x="-539501" y="2187379"/>
            <a:ext cx="2754379" cy="6793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4000" dirty="0">
                <a:solidFill>
                  <a:schemeClr val="lt2"/>
                </a:solidFill>
              </a:rPr>
              <a:t>Types</a:t>
            </a:r>
          </a:p>
        </p:txBody>
      </p:sp>
      <p:pic>
        <p:nvPicPr>
          <p:cNvPr id="33" name="New Recording 234" descr="New Recording 234">
            <a:hlinkClick r:id="" action="ppaction://media"/>
            <a:extLst>
              <a:ext uri="{FF2B5EF4-FFF2-40B4-BE49-F238E27FC236}">
                <a16:creationId xmlns:a16="http://schemas.microsoft.com/office/drawing/2014/main" id="{E0FA6D9D-6A91-BC91-180A-B19A8D210FD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031350" y="4136638"/>
            <a:ext cx="812800" cy="812800"/>
          </a:xfrm>
          <a:prstGeom prst="rect">
            <a:avLst/>
          </a:prstGeom>
        </p:spPr>
      </p:pic>
    </p:spTree>
    <p:extLst>
      <p:ext uri="{BB962C8B-B14F-4D97-AF65-F5344CB8AC3E}">
        <p14:creationId xmlns:p14="http://schemas.microsoft.com/office/powerpoint/2010/main" val="4014309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6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406" name="Google Shape;406;p21"/>
          <p:cNvSpPr txBox="1">
            <a:spLocks noGrp="1"/>
          </p:cNvSpPr>
          <p:nvPr>
            <p:ph type="title"/>
          </p:nvPr>
        </p:nvSpPr>
        <p:spPr>
          <a:xfrm>
            <a:off x="497999" y="134147"/>
            <a:ext cx="8229600" cy="340200"/>
          </a:xfrm>
          <a:prstGeom prst="rect">
            <a:avLst/>
          </a:prstGeom>
        </p:spPr>
        <p:txBody>
          <a:bodyPr spcFirstLastPara="1" wrap="square" lIns="91425" tIns="91425" rIns="91425" bIns="91425" anchor="t" anchorCtr="0">
            <a:noAutofit/>
          </a:bodyPr>
          <a:lstStyle/>
          <a:p>
            <a:pPr lvl="0"/>
            <a:r>
              <a:rPr lang="en-US" sz="2400" dirty="0">
                <a:solidFill>
                  <a:schemeClr val="lt2"/>
                </a:solidFill>
              </a:rPr>
              <a:t>Turner Syndrome</a:t>
            </a:r>
            <a:br>
              <a:rPr lang="en-US" sz="2400" dirty="0">
                <a:solidFill>
                  <a:schemeClr val="lt2"/>
                </a:solidFill>
              </a:rPr>
            </a:br>
            <a:r>
              <a:rPr lang="en-US" sz="1600" dirty="0">
                <a:solidFill>
                  <a:schemeClr val="lt2"/>
                </a:solidFill>
              </a:rPr>
              <a:t>(Monosomy)</a:t>
            </a:r>
            <a:endParaRPr sz="2400" dirty="0"/>
          </a:p>
        </p:txBody>
      </p:sp>
      <p:grpSp>
        <p:nvGrpSpPr>
          <p:cNvPr id="82" name="Google Shape;15548;p42">
            <a:extLst>
              <a:ext uri="{FF2B5EF4-FFF2-40B4-BE49-F238E27FC236}">
                <a16:creationId xmlns:a16="http://schemas.microsoft.com/office/drawing/2014/main" id="{6CEFB659-7647-CCEC-7A82-5B75B3F8B7D2}"/>
              </a:ext>
            </a:extLst>
          </p:cNvPr>
          <p:cNvGrpSpPr/>
          <p:nvPr/>
        </p:nvGrpSpPr>
        <p:grpSpPr>
          <a:xfrm rot="20236556">
            <a:off x="-1269990" y="953835"/>
            <a:ext cx="2346307" cy="3236229"/>
            <a:chOff x="4822750" y="3176275"/>
            <a:chExt cx="400375" cy="553300"/>
          </a:xfrm>
          <a:solidFill>
            <a:srgbClr val="075680">
              <a:alpha val="21257"/>
            </a:srgbClr>
          </a:solidFill>
        </p:grpSpPr>
        <p:sp>
          <p:nvSpPr>
            <p:cNvPr id="83" name="Google Shape;15549;p42">
              <a:extLst>
                <a:ext uri="{FF2B5EF4-FFF2-40B4-BE49-F238E27FC236}">
                  <a16:creationId xmlns:a16="http://schemas.microsoft.com/office/drawing/2014/main" id="{3D3B7DF4-D2AB-9547-B387-BB36F70166DF}"/>
                </a:ext>
              </a:extLst>
            </p:cNvPr>
            <p:cNvSpPr/>
            <p:nvPr/>
          </p:nvSpPr>
          <p:spPr>
            <a:xfrm>
              <a:off x="4824225" y="3177550"/>
              <a:ext cx="397600" cy="550875"/>
            </a:xfrm>
            <a:custGeom>
              <a:avLst/>
              <a:gdLst/>
              <a:ahLst/>
              <a:cxnLst/>
              <a:rect l="l" t="t" r="r" b="b"/>
              <a:pathLst>
                <a:path w="15904" h="22035" extrusionOk="0">
                  <a:moveTo>
                    <a:pt x="9667" y="6900"/>
                  </a:moveTo>
                  <a:cubicBezTo>
                    <a:pt x="9705" y="6945"/>
                    <a:pt x="9742" y="6990"/>
                    <a:pt x="9780" y="7042"/>
                  </a:cubicBezTo>
                  <a:cubicBezTo>
                    <a:pt x="10553" y="7920"/>
                    <a:pt x="11776" y="9736"/>
                    <a:pt x="11258" y="11950"/>
                  </a:cubicBezTo>
                  <a:cubicBezTo>
                    <a:pt x="10665" y="14449"/>
                    <a:pt x="8482" y="15267"/>
                    <a:pt x="5885" y="15694"/>
                  </a:cubicBezTo>
                  <a:cubicBezTo>
                    <a:pt x="4407" y="13488"/>
                    <a:pt x="3499" y="11327"/>
                    <a:pt x="4925" y="9188"/>
                  </a:cubicBezTo>
                  <a:cubicBezTo>
                    <a:pt x="6193" y="7290"/>
                    <a:pt x="8347" y="6945"/>
                    <a:pt x="9517" y="6907"/>
                  </a:cubicBezTo>
                  <a:cubicBezTo>
                    <a:pt x="9570" y="6907"/>
                    <a:pt x="9615" y="6900"/>
                    <a:pt x="9667" y="6900"/>
                  </a:cubicBezTo>
                  <a:close/>
                  <a:moveTo>
                    <a:pt x="8179" y="0"/>
                  </a:moveTo>
                  <a:cubicBezTo>
                    <a:pt x="8039" y="0"/>
                    <a:pt x="7899" y="72"/>
                    <a:pt x="7821" y="243"/>
                  </a:cubicBezTo>
                  <a:cubicBezTo>
                    <a:pt x="7146" y="1729"/>
                    <a:pt x="7761" y="3613"/>
                    <a:pt x="8392" y="4933"/>
                  </a:cubicBezTo>
                  <a:cubicBezTo>
                    <a:pt x="8587" y="5346"/>
                    <a:pt x="8819" y="5736"/>
                    <a:pt x="9075" y="6112"/>
                  </a:cubicBezTo>
                  <a:cubicBezTo>
                    <a:pt x="7694" y="6232"/>
                    <a:pt x="5570" y="6749"/>
                    <a:pt x="4249" y="8738"/>
                  </a:cubicBezTo>
                  <a:cubicBezTo>
                    <a:pt x="2569" y="11252"/>
                    <a:pt x="3664" y="13796"/>
                    <a:pt x="4985" y="15822"/>
                  </a:cubicBezTo>
                  <a:cubicBezTo>
                    <a:pt x="4775" y="15852"/>
                    <a:pt x="4572" y="15874"/>
                    <a:pt x="4362" y="15904"/>
                  </a:cubicBezTo>
                  <a:cubicBezTo>
                    <a:pt x="985" y="16310"/>
                    <a:pt x="152" y="18418"/>
                    <a:pt x="115" y="18508"/>
                  </a:cubicBezTo>
                  <a:cubicBezTo>
                    <a:pt x="0" y="18827"/>
                    <a:pt x="258" y="19059"/>
                    <a:pt x="513" y="19059"/>
                  </a:cubicBezTo>
                  <a:cubicBezTo>
                    <a:pt x="660" y="19059"/>
                    <a:pt x="806" y="18982"/>
                    <a:pt x="880" y="18801"/>
                  </a:cubicBezTo>
                  <a:cubicBezTo>
                    <a:pt x="910" y="18734"/>
                    <a:pt x="1601" y="17053"/>
                    <a:pt x="4460" y="16715"/>
                  </a:cubicBezTo>
                  <a:cubicBezTo>
                    <a:pt x="4790" y="16677"/>
                    <a:pt x="5135" y="16632"/>
                    <a:pt x="5495" y="16580"/>
                  </a:cubicBezTo>
                  <a:cubicBezTo>
                    <a:pt x="5698" y="16873"/>
                    <a:pt x="5900" y="17143"/>
                    <a:pt x="6095" y="17405"/>
                  </a:cubicBezTo>
                  <a:cubicBezTo>
                    <a:pt x="7791" y="19717"/>
                    <a:pt x="7049" y="21367"/>
                    <a:pt x="7011" y="21443"/>
                  </a:cubicBezTo>
                  <a:cubicBezTo>
                    <a:pt x="6851" y="21767"/>
                    <a:pt x="7123" y="22035"/>
                    <a:pt x="7393" y="22035"/>
                  </a:cubicBezTo>
                  <a:cubicBezTo>
                    <a:pt x="7530" y="22035"/>
                    <a:pt x="7666" y="21966"/>
                    <a:pt x="7746" y="21803"/>
                  </a:cubicBezTo>
                  <a:cubicBezTo>
                    <a:pt x="7791" y="21713"/>
                    <a:pt x="8759" y="19664"/>
                    <a:pt x="6748" y="16918"/>
                  </a:cubicBezTo>
                  <a:cubicBezTo>
                    <a:pt x="6636" y="16760"/>
                    <a:pt x="6516" y="16595"/>
                    <a:pt x="6403" y="16437"/>
                  </a:cubicBezTo>
                  <a:cubicBezTo>
                    <a:pt x="7244" y="16302"/>
                    <a:pt x="8069" y="16070"/>
                    <a:pt x="8857" y="15747"/>
                  </a:cubicBezTo>
                  <a:cubicBezTo>
                    <a:pt x="10343" y="15117"/>
                    <a:pt x="11604" y="14051"/>
                    <a:pt x="12054" y="12137"/>
                  </a:cubicBezTo>
                  <a:cubicBezTo>
                    <a:pt x="12602" y="9796"/>
                    <a:pt x="11506" y="7875"/>
                    <a:pt x="10643" y="6794"/>
                  </a:cubicBezTo>
                  <a:cubicBezTo>
                    <a:pt x="11108" y="6727"/>
                    <a:pt x="11566" y="6622"/>
                    <a:pt x="12009" y="6487"/>
                  </a:cubicBezTo>
                  <a:cubicBezTo>
                    <a:pt x="13405" y="6044"/>
                    <a:pt x="15198" y="5196"/>
                    <a:pt x="15821" y="3695"/>
                  </a:cubicBezTo>
                  <a:cubicBezTo>
                    <a:pt x="15903" y="3485"/>
                    <a:pt x="15806" y="3245"/>
                    <a:pt x="15596" y="3162"/>
                  </a:cubicBezTo>
                  <a:cubicBezTo>
                    <a:pt x="15546" y="3140"/>
                    <a:pt x="15494" y="3130"/>
                    <a:pt x="15442" y="3130"/>
                  </a:cubicBezTo>
                  <a:cubicBezTo>
                    <a:pt x="15284" y="3130"/>
                    <a:pt x="15131" y="3227"/>
                    <a:pt x="15063" y="3380"/>
                  </a:cubicBezTo>
                  <a:cubicBezTo>
                    <a:pt x="14568" y="4596"/>
                    <a:pt x="12992" y="5316"/>
                    <a:pt x="11761" y="5706"/>
                  </a:cubicBezTo>
                  <a:cubicBezTo>
                    <a:pt x="11198" y="5879"/>
                    <a:pt x="10620" y="5999"/>
                    <a:pt x="10035" y="6052"/>
                  </a:cubicBezTo>
                  <a:cubicBezTo>
                    <a:pt x="9682" y="5594"/>
                    <a:pt x="9375" y="5099"/>
                    <a:pt x="9127" y="4581"/>
                  </a:cubicBezTo>
                  <a:cubicBezTo>
                    <a:pt x="8572" y="3418"/>
                    <a:pt x="8024" y="1774"/>
                    <a:pt x="8564" y="581"/>
                  </a:cubicBezTo>
                  <a:cubicBezTo>
                    <a:pt x="8712" y="257"/>
                    <a:pt x="8445" y="0"/>
                    <a:pt x="817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4" name="Google Shape;15550;p42">
              <a:extLst>
                <a:ext uri="{FF2B5EF4-FFF2-40B4-BE49-F238E27FC236}">
                  <a16:creationId xmlns:a16="http://schemas.microsoft.com/office/drawing/2014/main" id="{017F3FBD-F5D5-612E-431C-122A7773004D}"/>
                </a:ext>
              </a:extLst>
            </p:cNvPr>
            <p:cNvSpPr/>
            <p:nvPr/>
          </p:nvSpPr>
          <p:spPr>
            <a:xfrm>
              <a:off x="4822750" y="3176275"/>
              <a:ext cx="400375" cy="553300"/>
            </a:xfrm>
            <a:custGeom>
              <a:avLst/>
              <a:gdLst/>
              <a:ahLst/>
              <a:cxnLst/>
              <a:rect l="l" t="t" r="r" b="b"/>
              <a:pathLst>
                <a:path w="16015" h="22132" extrusionOk="0">
                  <a:moveTo>
                    <a:pt x="9704" y="6996"/>
                  </a:moveTo>
                  <a:cubicBezTo>
                    <a:pt x="9719" y="7011"/>
                    <a:pt x="9726" y="7026"/>
                    <a:pt x="9741" y="7041"/>
                  </a:cubicBezTo>
                  <a:cubicBezTo>
                    <a:pt x="9764" y="7063"/>
                    <a:pt x="9786" y="7093"/>
                    <a:pt x="9809" y="7123"/>
                  </a:cubicBezTo>
                  <a:cubicBezTo>
                    <a:pt x="10574" y="7994"/>
                    <a:pt x="11783" y="9795"/>
                    <a:pt x="11265" y="11993"/>
                  </a:cubicBezTo>
                  <a:cubicBezTo>
                    <a:pt x="10664" y="14567"/>
                    <a:pt x="8368" y="15295"/>
                    <a:pt x="5967" y="15693"/>
                  </a:cubicBezTo>
                  <a:cubicBezTo>
                    <a:pt x="4601" y="13659"/>
                    <a:pt x="3558" y="11468"/>
                    <a:pt x="5021" y="9262"/>
                  </a:cubicBezTo>
                  <a:cubicBezTo>
                    <a:pt x="6275" y="7386"/>
                    <a:pt x="8413" y="7041"/>
                    <a:pt x="9576" y="7003"/>
                  </a:cubicBezTo>
                  <a:cubicBezTo>
                    <a:pt x="9606" y="7003"/>
                    <a:pt x="9636" y="7003"/>
                    <a:pt x="9666" y="6996"/>
                  </a:cubicBezTo>
                  <a:close/>
                  <a:moveTo>
                    <a:pt x="9726" y="6898"/>
                  </a:moveTo>
                  <a:cubicBezTo>
                    <a:pt x="9704" y="6898"/>
                    <a:pt x="9681" y="6906"/>
                    <a:pt x="9659" y="6906"/>
                  </a:cubicBezTo>
                  <a:cubicBezTo>
                    <a:pt x="9629" y="6906"/>
                    <a:pt x="9606" y="6906"/>
                    <a:pt x="9576" y="6913"/>
                  </a:cubicBezTo>
                  <a:cubicBezTo>
                    <a:pt x="8398" y="6951"/>
                    <a:pt x="6222" y="7303"/>
                    <a:pt x="4946" y="9217"/>
                  </a:cubicBezTo>
                  <a:cubicBezTo>
                    <a:pt x="4278" y="10222"/>
                    <a:pt x="4076" y="11288"/>
                    <a:pt x="4331" y="12481"/>
                  </a:cubicBezTo>
                  <a:cubicBezTo>
                    <a:pt x="4534" y="13427"/>
                    <a:pt x="5036" y="14470"/>
                    <a:pt x="5907" y="15768"/>
                  </a:cubicBezTo>
                  <a:lnTo>
                    <a:pt x="5922" y="15790"/>
                  </a:lnTo>
                  <a:lnTo>
                    <a:pt x="5952" y="15790"/>
                  </a:lnTo>
                  <a:cubicBezTo>
                    <a:pt x="8278" y="15408"/>
                    <a:pt x="10740" y="14657"/>
                    <a:pt x="11362" y="12016"/>
                  </a:cubicBezTo>
                  <a:cubicBezTo>
                    <a:pt x="11888" y="9780"/>
                    <a:pt x="10657" y="7949"/>
                    <a:pt x="9877" y="7056"/>
                  </a:cubicBezTo>
                  <a:cubicBezTo>
                    <a:pt x="9854" y="7033"/>
                    <a:pt x="9832" y="7003"/>
                    <a:pt x="9809" y="6981"/>
                  </a:cubicBezTo>
                  <a:cubicBezTo>
                    <a:pt x="9794" y="6958"/>
                    <a:pt x="9779" y="6936"/>
                    <a:pt x="9764" y="6921"/>
                  </a:cubicBezTo>
                  <a:lnTo>
                    <a:pt x="9749" y="6898"/>
                  </a:lnTo>
                  <a:close/>
                  <a:moveTo>
                    <a:pt x="8241" y="99"/>
                  </a:moveTo>
                  <a:cubicBezTo>
                    <a:pt x="8475" y="99"/>
                    <a:pt x="8713" y="328"/>
                    <a:pt x="8586" y="617"/>
                  </a:cubicBezTo>
                  <a:cubicBezTo>
                    <a:pt x="8031" y="1825"/>
                    <a:pt x="8586" y="3476"/>
                    <a:pt x="9149" y="4654"/>
                  </a:cubicBezTo>
                  <a:cubicBezTo>
                    <a:pt x="9396" y="5172"/>
                    <a:pt x="9704" y="5675"/>
                    <a:pt x="10057" y="6133"/>
                  </a:cubicBezTo>
                  <a:lnTo>
                    <a:pt x="10072" y="6155"/>
                  </a:lnTo>
                  <a:lnTo>
                    <a:pt x="10094" y="6148"/>
                  </a:lnTo>
                  <a:cubicBezTo>
                    <a:pt x="10687" y="6095"/>
                    <a:pt x="11265" y="5975"/>
                    <a:pt x="11835" y="5802"/>
                  </a:cubicBezTo>
                  <a:cubicBezTo>
                    <a:pt x="13073" y="5405"/>
                    <a:pt x="14657" y="4684"/>
                    <a:pt x="15167" y="3454"/>
                  </a:cubicBezTo>
                  <a:cubicBezTo>
                    <a:pt x="15234" y="3292"/>
                    <a:pt x="15363" y="3224"/>
                    <a:pt x="15492" y="3224"/>
                  </a:cubicBezTo>
                  <a:cubicBezTo>
                    <a:pt x="15723" y="3224"/>
                    <a:pt x="15955" y="3442"/>
                    <a:pt x="15835" y="3731"/>
                  </a:cubicBezTo>
                  <a:cubicBezTo>
                    <a:pt x="15219" y="5217"/>
                    <a:pt x="13441" y="6050"/>
                    <a:pt x="12053" y="6493"/>
                  </a:cubicBezTo>
                  <a:cubicBezTo>
                    <a:pt x="11610" y="6628"/>
                    <a:pt x="11160" y="6733"/>
                    <a:pt x="10694" y="6800"/>
                  </a:cubicBezTo>
                  <a:lnTo>
                    <a:pt x="10619" y="6815"/>
                  </a:lnTo>
                  <a:lnTo>
                    <a:pt x="10664" y="6876"/>
                  </a:lnTo>
                  <a:cubicBezTo>
                    <a:pt x="11595" y="8046"/>
                    <a:pt x="12593" y="9915"/>
                    <a:pt x="12060" y="12181"/>
                  </a:cubicBezTo>
                  <a:cubicBezTo>
                    <a:pt x="11670" y="13847"/>
                    <a:pt x="10634" y="15017"/>
                    <a:pt x="8901" y="15753"/>
                  </a:cubicBezTo>
                  <a:cubicBezTo>
                    <a:pt x="8113" y="16076"/>
                    <a:pt x="7288" y="16308"/>
                    <a:pt x="6455" y="16443"/>
                  </a:cubicBezTo>
                  <a:lnTo>
                    <a:pt x="6380" y="16458"/>
                  </a:lnTo>
                  <a:lnTo>
                    <a:pt x="6425" y="16518"/>
                  </a:lnTo>
                  <a:cubicBezTo>
                    <a:pt x="6537" y="16676"/>
                    <a:pt x="6657" y="16833"/>
                    <a:pt x="6770" y="16999"/>
                  </a:cubicBezTo>
                  <a:cubicBezTo>
                    <a:pt x="8766" y="19723"/>
                    <a:pt x="7805" y="21749"/>
                    <a:pt x="7760" y="21831"/>
                  </a:cubicBezTo>
                  <a:cubicBezTo>
                    <a:pt x="7690" y="21977"/>
                    <a:pt x="7569" y="22038"/>
                    <a:pt x="7449" y="22038"/>
                  </a:cubicBezTo>
                  <a:cubicBezTo>
                    <a:pt x="7210" y="22038"/>
                    <a:pt x="6970" y="21800"/>
                    <a:pt x="7115" y="21516"/>
                  </a:cubicBezTo>
                  <a:cubicBezTo>
                    <a:pt x="7145" y="21441"/>
                    <a:pt x="7910" y="19768"/>
                    <a:pt x="6192" y="17426"/>
                  </a:cubicBezTo>
                  <a:cubicBezTo>
                    <a:pt x="6019" y="17194"/>
                    <a:pt x="5802" y="16901"/>
                    <a:pt x="5592" y="16608"/>
                  </a:cubicBezTo>
                  <a:lnTo>
                    <a:pt x="5577" y="16586"/>
                  </a:lnTo>
                  <a:lnTo>
                    <a:pt x="5547" y="16586"/>
                  </a:lnTo>
                  <a:cubicBezTo>
                    <a:pt x="5186" y="16638"/>
                    <a:pt x="4826" y="16683"/>
                    <a:pt x="4511" y="16721"/>
                  </a:cubicBezTo>
                  <a:cubicBezTo>
                    <a:pt x="1629" y="17066"/>
                    <a:pt x="924" y="18762"/>
                    <a:pt x="894" y="18837"/>
                  </a:cubicBezTo>
                  <a:cubicBezTo>
                    <a:pt x="831" y="18999"/>
                    <a:pt x="701" y="19068"/>
                    <a:pt x="570" y="19068"/>
                  </a:cubicBezTo>
                  <a:cubicBezTo>
                    <a:pt x="344" y="19068"/>
                    <a:pt x="114" y="18863"/>
                    <a:pt x="219" y="18582"/>
                  </a:cubicBezTo>
                  <a:cubicBezTo>
                    <a:pt x="256" y="18492"/>
                    <a:pt x="1082" y="16398"/>
                    <a:pt x="4429" y="16000"/>
                  </a:cubicBezTo>
                  <a:cubicBezTo>
                    <a:pt x="4639" y="15970"/>
                    <a:pt x="4841" y="15948"/>
                    <a:pt x="5044" y="15918"/>
                  </a:cubicBezTo>
                  <a:lnTo>
                    <a:pt x="5119" y="15910"/>
                  </a:lnTo>
                  <a:lnTo>
                    <a:pt x="5081" y="15850"/>
                  </a:lnTo>
                  <a:cubicBezTo>
                    <a:pt x="3933" y="14079"/>
                    <a:pt x="2605" y="11423"/>
                    <a:pt x="4346" y="8812"/>
                  </a:cubicBezTo>
                  <a:cubicBezTo>
                    <a:pt x="5629" y="6883"/>
                    <a:pt x="7655" y="6335"/>
                    <a:pt x="9134" y="6208"/>
                  </a:cubicBezTo>
                  <a:lnTo>
                    <a:pt x="9216" y="6208"/>
                  </a:lnTo>
                  <a:lnTo>
                    <a:pt x="9171" y="6140"/>
                  </a:lnTo>
                  <a:cubicBezTo>
                    <a:pt x="8916" y="5765"/>
                    <a:pt x="8691" y="5375"/>
                    <a:pt x="8496" y="4962"/>
                  </a:cubicBezTo>
                  <a:cubicBezTo>
                    <a:pt x="7865" y="3649"/>
                    <a:pt x="7258" y="1780"/>
                    <a:pt x="7925" y="317"/>
                  </a:cubicBezTo>
                  <a:cubicBezTo>
                    <a:pt x="7993" y="164"/>
                    <a:pt x="8117" y="99"/>
                    <a:pt x="8241" y="99"/>
                  </a:cubicBezTo>
                  <a:close/>
                  <a:moveTo>
                    <a:pt x="8239" y="1"/>
                  </a:moveTo>
                  <a:cubicBezTo>
                    <a:pt x="8083" y="1"/>
                    <a:pt x="7928" y="81"/>
                    <a:pt x="7843" y="272"/>
                  </a:cubicBezTo>
                  <a:cubicBezTo>
                    <a:pt x="7160" y="1773"/>
                    <a:pt x="7775" y="3671"/>
                    <a:pt x="8406" y="5007"/>
                  </a:cubicBezTo>
                  <a:cubicBezTo>
                    <a:pt x="8593" y="5390"/>
                    <a:pt x="8811" y="5765"/>
                    <a:pt x="9051" y="6125"/>
                  </a:cubicBezTo>
                  <a:cubicBezTo>
                    <a:pt x="7558" y="6260"/>
                    <a:pt x="5547" y="6838"/>
                    <a:pt x="4263" y="8759"/>
                  </a:cubicBezTo>
                  <a:cubicBezTo>
                    <a:pt x="3513" y="9862"/>
                    <a:pt x="3235" y="11213"/>
                    <a:pt x="3506" y="12519"/>
                  </a:cubicBezTo>
                  <a:cubicBezTo>
                    <a:pt x="3701" y="13539"/>
                    <a:pt x="4158" y="14597"/>
                    <a:pt x="4961" y="15835"/>
                  </a:cubicBezTo>
                  <a:cubicBezTo>
                    <a:pt x="4781" y="15858"/>
                    <a:pt x="4601" y="15888"/>
                    <a:pt x="4414" y="15903"/>
                  </a:cubicBezTo>
                  <a:cubicBezTo>
                    <a:pt x="1014" y="16316"/>
                    <a:pt x="166" y="18454"/>
                    <a:pt x="129" y="18544"/>
                  </a:cubicBezTo>
                  <a:cubicBezTo>
                    <a:pt x="0" y="18901"/>
                    <a:pt x="287" y="19161"/>
                    <a:pt x="572" y="19161"/>
                  </a:cubicBezTo>
                  <a:cubicBezTo>
                    <a:pt x="737" y="19161"/>
                    <a:pt x="902" y="19074"/>
                    <a:pt x="984" y="18867"/>
                  </a:cubicBezTo>
                  <a:cubicBezTo>
                    <a:pt x="1014" y="18800"/>
                    <a:pt x="1697" y="17149"/>
                    <a:pt x="4526" y="16811"/>
                  </a:cubicBezTo>
                  <a:cubicBezTo>
                    <a:pt x="4834" y="16773"/>
                    <a:pt x="5179" y="16736"/>
                    <a:pt x="5532" y="16683"/>
                  </a:cubicBezTo>
                  <a:cubicBezTo>
                    <a:pt x="5742" y="16976"/>
                    <a:pt x="5944" y="17254"/>
                    <a:pt x="6109" y="17479"/>
                  </a:cubicBezTo>
                  <a:cubicBezTo>
                    <a:pt x="7798" y="19783"/>
                    <a:pt x="7062" y="21403"/>
                    <a:pt x="7025" y="21471"/>
                  </a:cubicBezTo>
                  <a:cubicBezTo>
                    <a:pt x="6882" y="21779"/>
                    <a:pt x="7100" y="22131"/>
                    <a:pt x="7438" y="22131"/>
                  </a:cubicBezTo>
                  <a:lnTo>
                    <a:pt x="7438" y="22124"/>
                  </a:lnTo>
                  <a:cubicBezTo>
                    <a:pt x="7610" y="22124"/>
                    <a:pt x="7768" y="22026"/>
                    <a:pt x="7850" y="21876"/>
                  </a:cubicBezTo>
                  <a:cubicBezTo>
                    <a:pt x="7888" y="21786"/>
                    <a:pt x="8878" y="19708"/>
                    <a:pt x="6845" y="16939"/>
                  </a:cubicBezTo>
                  <a:cubicBezTo>
                    <a:pt x="6747" y="16803"/>
                    <a:pt x="6642" y="16661"/>
                    <a:pt x="6545" y="16518"/>
                  </a:cubicBezTo>
                  <a:cubicBezTo>
                    <a:pt x="7363" y="16383"/>
                    <a:pt x="8166" y="16158"/>
                    <a:pt x="8939" y="15843"/>
                  </a:cubicBezTo>
                  <a:cubicBezTo>
                    <a:pt x="10702" y="15093"/>
                    <a:pt x="11753" y="13899"/>
                    <a:pt x="12158" y="12203"/>
                  </a:cubicBezTo>
                  <a:cubicBezTo>
                    <a:pt x="12683" y="9937"/>
                    <a:pt x="11723" y="8069"/>
                    <a:pt x="10792" y="6883"/>
                  </a:cubicBezTo>
                  <a:cubicBezTo>
                    <a:pt x="11227" y="6815"/>
                    <a:pt x="11663" y="6710"/>
                    <a:pt x="12083" y="6583"/>
                  </a:cubicBezTo>
                  <a:cubicBezTo>
                    <a:pt x="13486" y="6133"/>
                    <a:pt x="15295" y="5285"/>
                    <a:pt x="15925" y="3761"/>
                  </a:cubicBezTo>
                  <a:cubicBezTo>
                    <a:pt x="16015" y="3529"/>
                    <a:pt x="15910" y="3266"/>
                    <a:pt x="15677" y="3168"/>
                  </a:cubicBezTo>
                  <a:cubicBezTo>
                    <a:pt x="15620" y="3145"/>
                    <a:pt x="15561" y="3133"/>
                    <a:pt x="15503" y="3133"/>
                  </a:cubicBezTo>
                  <a:cubicBezTo>
                    <a:pt x="15323" y="3133"/>
                    <a:pt x="15152" y="3240"/>
                    <a:pt x="15084" y="3416"/>
                  </a:cubicBezTo>
                  <a:cubicBezTo>
                    <a:pt x="14589" y="4609"/>
                    <a:pt x="13028" y="5322"/>
                    <a:pt x="11805" y="5712"/>
                  </a:cubicBezTo>
                  <a:cubicBezTo>
                    <a:pt x="11257" y="5885"/>
                    <a:pt x="10687" y="5998"/>
                    <a:pt x="10109" y="6058"/>
                  </a:cubicBezTo>
                  <a:cubicBezTo>
                    <a:pt x="9771" y="5607"/>
                    <a:pt x="9471" y="5120"/>
                    <a:pt x="9231" y="4609"/>
                  </a:cubicBezTo>
                  <a:cubicBezTo>
                    <a:pt x="8676" y="3454"/>
                    <a:pt x="8136" y="1833"/>
                    <a:pt x="8668" y="655"/>
                  </a:cubicBezTo>
                  <a:cubicBezTo>
                    <a:pt x="8836" y="291"/>
                    <a:pt x="8535" y="1"/>
                    <a:pt x="823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5" name="Google Shape;15551;p42">
              <a:extLst>
                <a:ext uri="{FF2B5EF4-FFF2-40B4-BE49-F238E27FC236}">
                  <a16:creationId xmlns:a16="http://schemas.microsoft.com/office/drawing/2014/main" id="{5209CDB1-87FA-BE7D-EA5C-9EED40DD7771}"/>
                </a:ext>
              </a:extLst>
            </p:cNvPr>
            <p:cNvSpPr/>
            <p:nvPr/>
          </p:nvSpPr>
          <p:spPr>
            <a:xfrm>
              <a:off x="4987100" y="3375175"/>
              <a:ext cx="96275" cy="62675"/>
            </a:xfrm>
            <a:custGeom>
              <a:avLst/>
              <a:gdLst/>
              <a:ahLst/>
              <a:cxnLst/>
              <a:rect l="l" t="t" r="r" b="b"/>
              <a:pathLst>
                <a:path w="3851" h="2507" extrusionOk="0">
                  <a:moveTo>
                    <a:pt x="1584" y="0"/>
                  </a:moveTo>
                  <a:lnTo>
                    <a:pt x="1" y="773"/>
                  </a:lnTo>
                  <a:lnTo>
                    <a:pt x="3850" y="2506"/>
                  </a:lnTo>
                  <a:lnTo>
                    <a:pt x="3513"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6" name="Google Shape;15552;p42">
              <a:extLst>
                <a:ext uri="{FF2B5EF4-FFF2-40B4-BE49-F238E27FC236}">
                  <a16:creationId xmlns:a16="http://schemas.microsoft.com/office/drawing/2014/main" id="{7C76C4C2-1F36-EE83-3938-37903D2055BE}"/>
                </a:ext>
              </a:extLst>
            </p:cNvPr>
            <p:cNvSpPr/>
            <p:nvPr/>
          </p:nvSpPr>
          <p:spPr>
            <a:xfrm>
              <a:off x="4984475" y="3373850"/>
              <a:ext cx="100575" cy="66050"/>
            </a:xfrm>
            <a:custGeom>
              <a:avLst/>
              <a:gdLst/>
              <a:ahLst/>
              <a:cxnLst/>
              <a:rect l="l" t="t" r="r" b="b"/>
              <a:pathLst>
                <a:path w="4023" h="2642" extrusionOk="0">
                  <a:moveTo>
                    <a:pt x="1689" y="106"/>
                  </a:moveTo>
                  <a:lnTo>
                    <a:pt x="3573" y="969"/>
                  </a:lnTo>
                  <a:lnTo>
                    <a:pt x="3895" y="2477"/>
                  </a:lnTo>
                  <a:lnTo>
                    <a:pt x="218" y="819"/>
                  </a:lnTo>
                  <a:lnTo>
                    <a:pt x="1689" y="106"/>
                  </a:lnTo>
                  <a:close/>
                  <a:moveTo>
                    <a:pt x="1689" y="1"/>
                  </a:moveTo>
                  <a:lnTo>
                    <a:pt x="1" y="826"/>
                  </a:lnTo>
                  <a:lnTo>
                    <a:pt x="4023"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7" name="Google Shape;15553;p42">
              <a:extLst>
                <a:ext uri="{FF2B5EF4-FFF2-40B4-BE49-F238E27FC236}">
                  <a16:creationId xmlns:a16="http://schemas.microsoft.com/office/drawing/2014/main" id="{551BBB76-54BA-3C92-2885-B00699574339}"/>
                </a:ext>
              </a:extLst>
            </p:cNvPr>
            <p:cNvSpPr/>
            <p:nvPr/>
          </p:nvSpPr>
          <p:spPr>
            <a:xfrm>
              <a:off x="4878675" y="3624875"/>
              <a:ext cx="96450" cy="62675"/>
            </a:xfrm>
            <a:custGeom>
              <a:avLst/>
              <a:gdLst/>
              <a:ahLst/>
              <a:cxnLst/>
              <a:rect l="l" t="t" r="r" b="b"/>
              <a:pathLst>
                <a:path w="3858" h="2507" extrusionOk="0">
                  <a:moveTo>
                    <a:pt x="1584" y="0"/>
                  </a:moveTo>
                  <a:lnTo>
                    <a:pt x="0" y="773"/>
                  </a:lnTo>
                  <a:lnTo>
                    <a:pt x="3857" y="2506"/>
                  </a:lnTo>
                  <a:lnTo>
                    <a:pt x="3512" y="878"/>
                  </a:lnTo>
                  <a:lnTo>
                    <a:pt x="15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8" name="Google Shape;15554;p42">
              <a:extLst>
                <a:ext uri="{FF2B5EF4-FFF2-40B4-BE49-F238E27FC236}">
                  <a16:creationId xmlns:a16="http://schemas.microsoft.com/office/drawing/2014/main" id="{4CA95B0E-CD47-6C72-4440-23EA9FDAFA06}"/>
                </a:ext>
              </a:extLst>
            </p:cNvPr>
            <p:cNvSpPr/>
            <p:nvPr/>
          </p:nvSpPr>
          <p:spPr>
            <a:xfrm>
              <a:off x="4876050" y="3623550"/>
              <a:ext cx="100575" cy="66050"/>
            </a:xfrm>
            <a:custGeom>
              <a:avLst/>
              <a:gdLst/>
              <a:ahLst/>
              <a:cxnLst/>
              <a:rect l="l" t="t" r="r" b="b"/>
              <a:pathLst>
                <a:path w="4023" h="2642" extrusionOk="0">
                  <a:moveTo>
                    <a:pt x="1689" y="106"/>
                  </a:moveTo>
                  <a:lnTo>
                    <a:pt x="3572" y="969"/>
                  </a:lnTo>
                  <a:lnTo>
                    <a:pt x="3895" y="2477"/>
                  </a:lnTo>
                  <a:lnTo>
                    <a:pt x="218" y="818"/>
                  </a:lnTo>
                  <a:lnTo>
                    <a:pt x="1689" y="106"/>
                  </a:lnTo>
                  <a:close/>
                  <a:moveTo>
                    <a:pt x="1689" y="1"/>
                  </a:moveTo>
                  <a:lnTo>
                    <a:pt x="0" y="826"/>
                  </a:lnTo>
                  <a:lnTo>
                    <a:pt x="4022" y="2642"/>
                  </a:lnTo>
                  <a:lnTo>
                    <a:pt x="3655" y="901"/>
                  </a:lnTo>
                  <a:lnTo>
                    <a:pt x="16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89" name="Google Shape;15555;p42">
              <a:extLst>
                <a:ext uri="{FF2B5EF4-FFF2-40B4-BE49-F238E27FC236}">
                  <a16:creationId xmlns:a16="http://schemas.microsoft.com/office/drawing/2014/main" id="{E50A01A1-A73D-C9BA-0AB5-B0494374B02B}"/>
                </a:ext>
              </a:extLst>
            </p:cNvPr>
            <p:cNvSpPr/>
            <p:nvPr/>
          </p:nvSpPr>
          <p:spPr>
            <a:xfrm>
              <a:off x="4951075" y="3480400"/>
              <a:ext cx="96275" cy="62700"/>
            </a:xfrm>
            <a:custGeom>
              <a:avLst/>
              <a:gdLst/>
              <a:ahLst/>
              <a:cxnLst/>
              <a:rect l="l" t="t" r="r" b="b"/>
              <a:pathLst>
                <a:path w="3851" h="2508" extrusionOk="0">
                  <a:moveTo>
                    <a:pt x="1" y="1"/>
                  </a:moveTo>
                  <a:lnTo>
                    <a:pt x="346" y="1629"/>
                  </a:lnTo>
                  <a:lnTo>
                    <a:pt x="2275" y="2507"/>
                  </a:lnTo>
                  <a:lnTo>
                    <a:pt x="3851" y="1742"/>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0" name="Google Shape;15556;p42">
              <a:extLst>
                <a:ext uri="{FF2B5EF4-FFF2-40B4-BE49-F238E27FC236}">
                  <a16:creationId xmlns:a16="http://schemas.microsoft.com/office/drawing/2014/main" id="{DFCFFEEE-A301-EC15-2D5A-7331DEAE9967}"/>
                </a:ext>
              </a:extLst>
            </p:cNvPr>
            <p:cNvSpPr/>
            <p:nvPr/>
          </p:nvSpPr>
          <p:spPr>
            <a:xfrm>
              <a:off x="4949575" y="34783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1" name="Google Shape;15557;p42">
              <a:extLst>
                <a:ext uri="{FF2B5EF4-FFF2-40B4-BE49-F238E27FC236}">
                  <a16:creationId xmlns:a16="http://schemas.microsoft.com/office/drawing/2014/main" id="{928ABFDE-D1A7-4FC2-C5B6-4DF5BAF8FA79}"/>
                </a:ext>
              </a:extLst>
            </p:cNvPr>
            <p:cNvSpPr/>
            <p:nvPr/>
          </p:nvSpPr>
          <p:spPr>
            <a:xfrm>
              <a:off x="5063275" y="3227700"/>
              <a:ext cx="96250" cy="62700"/>
            </a:xfrm>
            <a:custGeom>
              <a:avLst/>
              <a:gdLst/>
              <a:ahLst/>
              <a:cxnLst/>
              <a:rect l="l" t="t" r="r" b="b"/>
              <a:pathLst>
                <a:path w="3850" h="2508" extrusionOk="0">
                  <a:moveTo>
                    <a:pt x="0" y="1"/>
                  </a:moveTo>
                  <a:lnTo>
                    <a:pt x="338" y="1629"/>
                  </a:lnTo>
                  <a:lnTo>
                    <a:pt x="2267" y="2507"/>
                  </a:lnTo>
                  <a:lnTo>
                    <a:pt x="3850" y="1734"/>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2" name="Google Shape;15558;p42">
              <a:extLst>
                <a:ext uri="{FF2B5EF4-FFF2-40B4-BE49-F238E27FC236}">
                  <a16:creationId xmlns:a16="http://schemas.microsoft.com/office/drawing/2014/main" id="{3FBF7940-8288-7DB2-87A0-43C62EFFA6EB}"/>
                </a:ext>
              </a:extLst>
            </p:cNvPr>
            <p:cNvSpPr/>
            <p:nvPr/>
          </p:nvSpPr>
          <p:spPr>
            <a:xfrm>
              <a:off x="5061575" y="3225650"/>
              <a:ext cx="100600" cy="66050"/>
            </a:xfrm>
            <a:custGeom>
              <a:avLst/>
              <a:gdLst/>
              <a:ahLst/>
              <a:cxnLst/>
              <a:rect l="l" t="t" r="r" b="b"/>
              <a:pathLst>
                <a:path w="4024" h="2642" extrusionOk="0">
                  <a:moveTo>
                    <a:pt x="128" y="165"/>
                  </a:moveTo>
                  <a:lnTo>
                    <a:pt x="3805" y="1824"/>
                  </a:lnTo>
                  <a:lnTo>
                    <a:pt x="2335" y="2537"/>
                  </a:lnTo>
                  <a:lnTo>
                    <a:pt x="451" y="1681"/>
                  </a:lnTo>
                  <a:lnTo>
                    <a:pt x="128" y="165"/>
                  </a:lnTo>
                  <a:close/>
                  <a:moveTo>
                    <a:pt x="1" y="0"/>
                  </a:moveTo>
                  <a:lnTo>
                    <a:pt x="369" y="1741"/>
                  </a:lnTo>
                  <a:lnTo>
                    <a:pt x="2335" y="2642"/>
                  </a:lnTo>
                  <a:lnTo>
                    <a:pt x="4023" y="1816"/>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3" name="Google Shape;15559;p42">
              <a:extLst>
                <a:ext uri="{FF2B5EF4-FFF2-40B4-BE49-F238E27FC236}">
                  <a16:creationId xmlns:a16="http://schemas.microsoft.com/office/drawing/2014/main" id="{28FFFE43-51BB-96FB-92B2-8C3F65F41ACE}"/>
                </a:ext>
              </a:extLst>
            </p:cNvPr>
            <p:cNvSpPr/>
            <p:nvPr/>
          </p:nvSpPr>
          <p:spPr>
            <a:xfrm>
              <a:off x="4947900" y="3416825"/>
              <a:ext cx="139225" cy="84425"/>
            </a:xfrm>
            <a:custGeom>
              <a:avLst/>
              <a:gdLst/>
              <a:ahLst/>
              <a:cxnLst/>
              <a:rect l="l" t="t" r="r" b="b"/>
              <a:pathLst>
                <a:path w="5569" h="3377" extrusionOk="0">
                  <a:moveTo>
                    <a:pt x="631" y="0"/>
                  </a:moveTo>
                  <a:lnTo>
                    <a:pt x="0" y="1156"/>
                  </a:lnTo>
                  <a:lnTo>
                    <a:pt x="4998" y="3377"/>
                  </a:lnTo>
                  <a:lnTo>
                    <a:pt x="5568" y="2131"/>
                  </a:lnTo>
                  <a:lnTo>
                    <a:pt x="6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4" name="Google Shape;15560;p42">
              <a:extLst>
                <a:ext uri="{FF2B5EF4-FFF2-40B4-BE49-F238E27FC236}">
                  <a16:creationId xmlns:a16="http://schemas.microsoft.com/office/drawing/2014/main" id="{C3B599F8-7E3A-C488-16E6-46F2DA25D43B}"/>
                </a:ext>
              </a:extLst>
            </p:cNvPr>
            <p:cNvSpPr/>
            <p:nvPr/>
          </p:nvSpPr>
          <p:spPr>
            <a:xfrm>
              <a:off x="4946200" y="3415300"/>
              <a:ext cx="142425" cy="87650"/>
            </a:xfrm>
            <a:custGeom>
              <a:avLst/>
              <a:gdLst/>
              <a:ahLst/>
              <a:cxnLst/>
              <a:rect l="l" t="t" r="r" b="b"/>
              <a:pathLst>
                <a:path w="5697" h="3506" extrusionOk="0">
                  <a:moveTo>
                    <a:pt x="714" y="121"/>
                  </a:moveTo>
                  <a:lnTo>
                    <a:pt x="5569" y="2215"/>
                  </a:lnTo>
                  <a:lnTo>
                    <a:pt x="5044" y="3378"/>
                  </a:lnTo>
                  <a:lnTo>
                    <a:pt x="128" y="1194"/>
                  </a:lnTo>
                  <a:lnTo>
                    <a:pt x="714" y="121"/>
                  </a:lnTo>
                  <a:close/>
                  <a:moveTo>
                    <a:pt x="676" y="1"/>
                  </a:moveTo>
                  <a:lnTo>
                    <a:pt x="1" y="1239"/>
                  </a:lnTo>
                  <a:lnTo>
                    <a:pt x="5089" y="3505"/>
                  </a:lnTo>
                  <a:lnTo>
                    <a:pt x="5696" y="2162"/>
                  </a:lnTo>
                  <a:lnTo>
                    <a:pt x="6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grpSp>
      <p:sp>
        <p:nvSpPr>
          <p:cNvPr id="95" name="Google Shape;15607;p42">
            <a:extLst>
              <a:ext uri="{FF2B5EF4-FFF2-40B4-BE49-F238E27FC236}">
                <a16:creationId xmlns:a16="http://schemas.microsoft.com/office/drawing/2014/main" id="{9C1B344B-4C79-BD0E-E77B-BC5DB253B1B9}"/>
              </a:ext>
            </a:extLst>
          </p:cNvPr>
          <p:cNvSpPr/>
          <p:nvPr/>
        </p:nvSpPr>
        <p:spPr>
          <a:xfrm rot="6266701">
            <a:off x="-3723227" y="-255901"/>
            <a:ext cx="5513281" cy="5655303"/>
          </a:xfrm>
          <a:prstGeom prst="blockArc">
            <a:avLst>
              <a:gd name="adj1" fmla="val 11121360"/>
              <a:gd name="adj2" fmla="val 19570557"/>
              <a:gd name="adj3" fmla="val 2350"/>
            </a:avLst>
          </a:prstGeom>
          <a:solidFill>
            <a:srgbClr val="075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277CBC"/>
              </a:solidFill>
              <a:latin typeface="Cambria" panose="02040503050406030204" pitchFamily="18" charset="0"/>
              <a:ea typeface="Cambria" panose="02040503050406030204" pitchFamily="18" charset="0"/>
            </a:endParaRPr>
          </a:p>
        </p:txBody>
      </p:sp>
      <p:sp>
        <p:nvSpPr>
          <p:cNvPr id="96" name="Google Shape;15547;p42">
            <a:extLst>
              <a:ext uri="{FF2B5EF4-FFF2-40B4-BE49-F238E27FC236}">
                <a16:creationId xmlns:a16="http://schemas.microsoft.com/office/drawing/2014/main" id="{C16D6893-7121-5196-1891-975DD16CD24B}"/>
              </a:ext>
            </a:extLst>
          </p:cNvPr>
          <p:cNvSpPr txBox="1">
            <a:spLocks/>
          </p:cNvSpPr>
          <p:nvPr/>
        </p:nvSpPr>
        <p:spPr>
          <a:xfrm rot="16200000">
            <a:off x="-509588" y="2232061"/>
            <a:ext cx="2754379" cy="6793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Fira Sans"/>
              <a:buNone/>
              <a:defRPr sz="1800" b="1" i="0" u="none" strike="noStrike" cap="none">
                <a:solidFill>
                  <a:schemeClr val="dk1"/>
                </a:solidFill>
                <a:latin typeface="Fira Sans"/>
                <a:ea typeface="Fira Sans"/>
                <a:cs typeface="Fira Sans"/>
                <a:sym typeface="Fira Sans"/>
              </a:defRPr>
            </a:lvl1pPr>
            <a:lvl2pPr marR="0" lvl="1"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2pPr>
            <a:lvl3pPr marR="0" lvl="2"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3pPr>
            <a:lvl4pPr marR="0" lvl="3"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4pPr>
            <a:lvl5pPr marR="0" lvl="4"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5pPr>
            <a:lvl6pPr marR="0" lvl="5"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6pPr>
            <a:lvl7pPr marR="0" lvl="6"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7pPr>
            <a:lvl8pPr marR="0" lvl="7"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8pPr>
            <a:lvl9pPr marR="0" lvl="8" algn="ctr" rtl="0">
              <a:lnSpc>
                <a:spcPct val="100000"/>
              </a:lnSpc>
              <a:spcBef>
                <a:spcPts val="0"/>
              </a:spcBef>
              <a:spcAft>
                <a:spcPts val="0"/>
              </a:spcAft>
              <a:buClr>
                <a:schemeClr val="dk1"/>
              </a:buClr>
              <a:buSzPts val="2800"/>
              <a:buFont typeface="Fira Sans"/>
              <a:buNone/>
              <a:defRPr sz="2800" b="1" i="0" u="none" strike="noStrike" cap="none">
                <a:solidFill>
                  <a:schemeClr val="dk1"/>
                </a:solidFill>
                <a:latin typeface="Fira Sans"/>
                <a:ea typeface="Fira Sans"/>
                <a:cs typeface="Fira Sans"/>
                <a:sym typeface="Fira Sans"/>
              </a:defRPr>
            </a:lvl9pPr>
          </a:lstStyle>
          <a:p>
            <a:r>
              <a:rPr lang="en-US" sz="4000" dirty="0">
                <a:solidFill>
                  <a:schemeClr val="lt2"/>
                </a:solidFill>
              </a:rPr>
              <a:t>Symptoms</a:t>
            </a:r>
          </a:p>
        </p:txBody>
      </p:sp>
      <p:sp>
        <p:nvSpPr>
          <p:cNvPr id="33" name="Google Shape;458;p21">
            <a:extLst>
              <a:ext uri="{FF2B5EF4-FFF2-40B4-BE49-F238E27FC236}">
                <a16:creationId xmlns:a16="http://schemas.microsoft.com/office/drawing/2014/main" id="{ED6A1E06-8833-BAB9-1500-3EAD66A930BE}"/>
              </a:ext>
            </a:extLst>
          </p:cNvPr>
          <p:cNvSpPr txBox="1"/>
          <p:nvPr/>
        </p:nvSpPr>
        <p:spPr>
          <a:xfrm>
            <a:off x="2091332" y="930052"/>
            <a:ext cx="7271886" cy="4560849"/>
          </a:xfrm>
          <a:prstGeom prst="rect">
            <a:avLst/>
          </a:prstGeom>
          <a:noFill/>
          <a:ln>
            <a:noFill/>
          </a:ln>
        </p:spPr>
        <p:txBody>
          <a:bodyPr spcFirstLastPara="1" wrap="square" lIns="91425" tIns="91425" rIns="91425" bIns="91425" anchor="ctr" anchorCtr="0">
            <a:noAutofit/>
          </a:bodyPr>
          <a:lstStyle/>
          <a:p>
            <a:pPr marL="17145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The main symptom of Turner syndrome is short stature. Almost all females with TS:</a:t>
            </a:r>
          </a:p>
          <a:p>
            <a:pPr lvl="0"/>
            <a:r>
              <a:rPr lang="en-US" sz="1200" u="sng" dirty="0">
                <a:latin typeface="Cambria" panose="02040503050406030204" pitchFamily="18" charset="0"/>
                <a:ea typeface="Cambria" panose="02040503050406030204" pitchFamily="18" charset="0"/>
              </a:rPr>
              <a:t>Grow slowly </a:t>
            </a:r>
          </a:p>
          <a:p>
            <a:pPr lvl="0"/>
            <a:r>
              <a:rPr lang="en-US" sz="1200" dirty="0">
                <a:latin typeface="Cambria" panose="02040503050406030204" pitchFamily="18" charset="0"/>
                <a:ea typeface="Cambria" panose="02040503050406030204" pitchFamily="18" charset="0"/>
              </a:rPr>
              <a:t>Have </a:t>
            </a:r>
            <a:r>
              <a:rPr lang="en-US" sz="1200" u="sng" dirty="0">
                <a:latin typeface="Cambria" panose="02040503050406030204" pitchFamily="18" charset="0"/>
                <a:ea typeface="Cambria" panose="02040503050406030204" pitchFamily="18" charset="0"/>
              </a:rPr>
              <a:t>delayed puberty </a:t>
            </a:r>
            <a:r>
              <a:rPr lang="en-US" sz="1200" dirty="0">
                <a:latin typeface="Cambria" panose="02040503050406030204" pitchFamily="18" charset="0"/>
                <a:ea typeface="Cambria" panose="02040503050406030204" pitchFamily="18" charset="0"/>
              </a:rPr>
              <a:t>(average adult height of 4 feet, 8 inches)</a:t>
            </a:r>
          </a:p>
          <a:p>
            <a:pPr lvl="0"/>
            <a:endParaRPr lang="en-US" sz="1200" dirty="0">
              <a:latin typeface="Cambria" panose="02040503050406030204" pitchFamily="18" charset="0"/>
              <a:ea typeface="Cambria" panose="02040503050406030204" pitchFamily="18" charset="0"/>
            </a:endParaRPr>
          </a:p>
          <a:p>
            <a:pPr marL="17145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Another symptom is not experiencing typical sexual development. Most females with TS:</a:t>
            </a:r>
          </a:p>
          <a:p>
            <a:pPr lvl="0"/>
            <a:r>
              <a:rPr lang="en-US" sz="1200" dirty="0">
                <a:latin typeface="Cambria" panose="02040503050406030204" pitchFamily="18" charset="0"/>
                <a:ea typeface="Cambria" panose="02040503050406030204" pitchFamily="18" charset="0"/>
              </a:rPr>
              <a:t>Don't experience breast development.</a:t>
            </a:r>
          </a:p>
          <a:p>
            <a:pPr lvl="0"/>
            <a:r>
              <a:rPr lang="en-US" sz="1200" dirty="0">
                <a:latin typeface="Cambria" panose="02040503050406030204" pitchFamily="18" charset="0"/>
                <a:ea typeface="Cambria" panose="02040503050406030204" pitchFamily="18" charset="0"/>
              </a:rPr>
              <a:t>May not have </a:t>
            </a:r>
            <a:r>
              <a:rPr lang="en-US" sz="1200" dirty="0">
                <a:latin typeface="Cambria" panose="02040503050406030204" pitchFamily="18" charset="0"/>
                <a:ea typeface="Cambria" panose="02040503050406030204" pitchFamily="18" charset="0"/>
                <a:hlinkClick r:id="rId5"/>
              </a:rPr>
              <a:t>menstrual periods</a:t>
            </a:r>
            <a:endParaRPr lang="en-US" sz="1200" dirty="0">
              <a:latin typeface="Cambria" panose="02040503050406030204" pitchFamily="18" charset="0"/>
              <a:ea typeface="Cambria" panose="02040503050406030204" pitchFamily="18" charset="0"/>
            </a:endParaRPr>
          </a:p>
          <a:p>
            <a:pPr lvl="0"/>
            <a:r>
              <a:rPr lang="en-US" sz="1200" dirty="0">
                <a:latin typeface="Cambria" panose="02040503050406030204" pitchFamily="18" charset="0"/>
                <a:ea typeface="Cambria" panose="02040503050406030204" pitchFamily="18" charset="0"/>
              </a:rPr>
              <a:t>Have small </a:t>
            </a:r>
            <a:r>
              <a:rPr lang="en-US" sz="1200" dirty="0">
                <a:latin typeface="Cambria" panose="02040503050406030204" pitchFamily="18" charset="0"/>
                <a:ea typeface="Cambria" panose="02040503050406030204" pitchFamily="18" charset="0"/>
                <a:hlinkClick r:id="rId6"/>
              </a:rPr>
              <a:t>ovaries</a:t>
            </a:r>
            <a:r>
              <a:rPr lang="en-US" sz="1200" dirty="0">
                <a:latin typeface="Cambria" panose="02040503050406030204" pitchFamily="18" charset="0"/>
                <a:ea typeface="Cambria" panose="02040503050406030204" pitchFamily="18" charset="0"/>
              </a:rPr>
              <a:t> that may only function for a few years or not at all.</a:t>
            </a:r>
          </a:p>
          <a:p>
            <a:pPr lvl="0"/>
            <a:r>
              <a:rPr lang="en-US" sz="1200" dirty="0">
                <a:latin typeface="Cambria" panose="02040503050406030204" pitchFamily="18" charset="0"/>
                <a:ea typeface="Cambria" panose="02040503050406030204" pitchFamily="18" charset="0"/>
              </a:rPr>
              <a:t>Typically don't go through </a:t>
            </a:r>
            <a:r>
              <a:rPr lang="en-US" sz="1200" dirty="0">
                <a:latin typeface="Cambria" panose="02040503050406030204" pitchFamily="18" charset="0"/>
                <a:ea typeface="Cambria" panose="02040503050406030204" pitchFamily="18" charset="0"/>
                <a:hlinkClick r:id="rId7"/>
              </a:rPr>
              <a:t>puberty</a:t>
            </a:r>
            <a:endParaRPr lang="en-US" sz="1200" dirty="0">
              <a:latin typeface="Cambria" panose="02040503050406030204" pitchFamily="18" charset="0"/>
              <a:ea typeface="Cambria" panose="02040503050406030204" pitchFamily="18" charset="0"/>
            </a:endParaRPr>
          </a:p>
          <a:p>
            <a:pPr lvl="0"/>
            <a:r>
              <a:rPr lang="en-US" sz="1200" dirty="0">
                <a:latin typeface="Cambria" panose="02040503050406030204" pitchFamily="18" charset="0"/>
                <a:ea typeface="Cambria" panose="02040503050406030204" pitchFamily="18" charset="0"/>
              </a:rPr>
              <a:t>Don't make enough </a:t>
            </a:r>
            <a:r>
              <a:rPr lang="en-US" sz="1200" dirty="0">
                <a:latin typeface="Cambria" panose="02040503050406030204" pitchFamily="18" charset="0"/>
                <a:ea typeface="Cambria" panose="02040503050406030204" pitchFamily="18" charset="0"/>
                <a:hlinkClick r:id="rId8"/>
              </a:rPr>
              <a:t>sex hormones</a:t>
            </a:r>
            <a:endParaRPr lang="en-US" sz="1200" dirty="0">
              <a:latin typeface="Cambria" panose="02040503050406030204" pitchFamily="18" charset="0"/>
              <a:ea typeface="Cambria" panose="02040503050406030204" pitchFamily="18" charset="0"/>
            </a:endParaRPr>
          </a:p>
          <a:p>
            <a:pPr lvl="0"/>
            <a:endParaRPr lang="en-US" sz="1200" dirty="0">
              <a:latin typeface="Cambria" panose="02040503050406030204" pitchFamily="18" charset="0"/>
              <a:ea typeface="Cambria" panose="02040503050406030204" pitchFamily="18" charset="0"/>
            </a:endParaRPr>
          </a:p>
          <a:p>
            <a:pPr marL="171450" indent="-171450">
              <a:buFont typeface="Arial" panose="020B0604020202020204" pitchFamily="34" charset="0"/>
              <a:buChar char="•"/>
            </a:pPr>
            <a:r>
              <a:rPr lang="en-US" sz="1200" dirty="0">
                <a:latin typeface="Cambria" panose="02040503050406030204" pitchFamily="18" charset="0"/>
                <a:ea typeface="Cambria" panose="02040503050406030204" pitchFamily="18" charset="0"/>
              </a:rPr>
              <a:t>Besides short stature, females with Turner syndrome often have certain physical traits:</a:t>
            </a:r>
          </a:p>
          <a:p>
            <a:pPr lvl="0"/>
            <a:r>
              <a:rPr lang="en-US" sz="1200" dirty="0">
                <a:latin typeface="Cambria" panose="02040503050406030204" pitchFamily="18" charset="0"/>
                <a:ea typeface="Cambria" panose="02040503050406030204" pitchFamily="18" charset="0"/>
              </a:rPr>
              <a:t>Broad chest</a:t>
            </a:r>
          </a:p>
          <a:p>
            <a:pPr lvl="0"/>
            <a:r>
              <a:rPr lang="en-US" sz="1200" dirty="0">
                <a:latin typeface="Cambria" panose="02040503050406030204" pitchFamily="18" charset="0"/>
                <a:ea typeface="Cambria" panose="02040503050406030204" pitchFamily="18" charset="0"/>
              </a:rPr>
              <a:t>Cubitus valgus</a:t>
            </a:r>
          </a:p>
          <a:p>
            <a:pPr lvl="0"/>
            <a:r>
              <a:rPr lang="en-US" sz="1200" dirty="0">
                <a:latin typeface="Cambria" panose="02040503050406030204" pitchFamily="18" charset="0"/>
                <a:ea typeface="Cambria" panose="02040503050406030204" pitchFamily="18" charset="0"/>
              </a:rPr>
              <a:t>Dental problems</a:t>
            </a:r>
          </a:p>
          <a:p>
            <a:pPr lvl="0"/>
            <a:r>
              <a:rPr lang="en-US" sz="1200" dirty="0">
                <a:latin typeface="Cambria" panose="02040503050406030204" pitchFamily="18" charset="0"/>
                <a:ea typeface="Cambria" panose="02040503050406030204" pitchFamily="18" charset="0"/>
              </a:rPr>
              <a:t>Eye problems, such as a </a:t>
            </a:r>
            <a:r>
              <a:rPr lang="en-US" sz="1200" u="sng" dirty="0">
                <a:latin typeface="Cambria" panose="02040503050406030204" pitchFamily="18" charset="0"/>
                <a:ea typeface="Cambria" panose="02040503050406030204" pitchFamily="18" charset="0"/>
                <a:hlinkClick r:id="rId9"/>
              </a:rPr>
              <a:t>lazy eye</a:t>
            </a:r>
            <a:r>
              <a:rPr lang="en-US" sz="1200" dirty="0">
                <a:latin typeface="Cambria" panose="02040503050406030204" pitchFamily="18" charset="0"/>
                <a:ea typeface="Cambria" panose="02040503050406030204" pitchFamily="18" charset="0"/>
              </a:rPr>
              <a:t> or </a:t>
            </a:r>
            <a:r>
              <a:rPr lang="en-US" sz="1200" u="sng" dirty="0">
                <a:latin typeface="Cambria" panose="02040503050406030204" pitchFamily="18" charset="0"/>
                <a:ea typeface="Cambria" panose="02040503050406030204" pitchFamily="18" charset="0"/>
                <a:hlinkClick r:id="rId10"/>
              </a:rPr>
              <a:t>drooping eyelids</a:t>
            </a:r>
            <a:r>
              <a:rPr lang="en-US" sz="1200" dirty="0">
                <a:latin typeface="Cambria" panose="02040503050406030204" pitchFamily="18" charset="0"/>
                <a:ea typeface="Cambria" panose="02040503050406030204" pitchFamily="18" charset="0"/>
              </a:rPr>
              <a:t>.</a:t>
            </a:r>
          </a:p>
          <a:p>
            <a:pPr lvl="0"/>
            <a:r>
              <a:rPr lang="en-US" sz="1200" u="sng" dirty="0">
                <a:latin typeface="Cambria" panose="02040503050406030204" pitchFamily="18" charset="0"/>
                <a:ea typeface="Cambria" panose="02040503050406030204" pitchFamily="18" charset="0"/>
                <a:hlinkClick r:id="rId11"/>
              </a:rPr>
              <a:t>Scoliosis</a:t>
            </a:r>
            <a:endParaRPr lang="en-US" sz="1200" u="sng" dirty="0">
              <a:latin typeface="Cambria" panose="02040503050406030204" pitchFamily="18" charset="0"/>
              <a:ea typeface="Cambria" panose="02040503050406030204" pitchFamily="18" charset="0"/>
            </a:endParaRPr>
          </a:p>
          <a:p>
            <a:pPr lvl="0"/>
            <a:r>
              <a:rPr lang="en-US" sz="1200" dirty="0">
                <a:latin typeface="Cambria" panose="02040503050406030204" pitchFamily="18" charset="0"/>
                <a:ea typeface="Cambria" panose="02040503050406030204" pitchFamily="18" charset="0"/>
              </a:rPr>
              <a:t>Low hairline at the back of the neck</a:t>
            </a:r>
          </a:p>
          <a:p>
            <a:pPr lvl="0"/>
            <a:r>
              <a:rPr lang="en-US" sz="1200" dirty="0">
                <a:latin typeface="Cambria" panose="02040503050406030204" pitchFamily="18" charset="0"/>
                <a:ea typeface="Cambria" panose="02040503050406030204" pitchFamily="18" charset="0"/>
              </a:rPr>
              <a:t>Many skin </a:t>
            </a:r>
            <a:r>
              <a:rPr lang="en-US" sz="1200" u="sng" dirty="0">
                <a:latin typeface="Cambria" panose="02040503050406030204" pitchFamily="18" charset="0"/>
                <a:ea typeface="Cambria" panose="02040503050406030204" pitchFamily="18" charset="0"/>
                <a:hlinkClick r:id="rId12"/>
              </a:rPr>
              <a:t>moles</a:t>
            </a:r>
            <a:endParaRPr lang="en-US" sz="1200" dirty="0">
              <a:latin typeface="Cambria" panose="02040503050406030204" pitchFamily="18" charset="0"/>
              <a:ea typeface="Cambria" panose="02040503050406030204" pitchFamily="18" charset="0"/>
            </a:endParaRPr>
          </a:p>
          <a:p>
            <a:pPr lvl="0"/>
            <a:r>
              <a:rPr lang="en-US" sz="1200" dirty="0">
                <a:latin typeface="Cambria" panose="02040503050406030204" pitchFamily="18" charset="0"/>
                <a:ea typeface="Cambria" panose="02040503050406030204" pitchFamily="18" charset="0"/>
              </a:rPr>
              <a:t>Missing knuckle in a particular finger or toe</a:t>
            </a:r>
          </a:p>
          <a:p>
            <a:pPr lvl="0"/>
            <a:r>
              <a:rPr lang="en-US" sz="1200" dirty="0">
                <a:latin typeface="Cambria" panose="02040503050406030204" pitchFamily="18" charset="0"/>
                <a:ea typeface="Cambria" panose="02040503050406030204" pitchFamily="18" charset="0"/>
              </a:rPr>
              <a:t>Narrow fingernails and toenails</a:t>
            </a:r>
          </a:p>
          <a:p>
            <a:pPr lvl="0"/>
            <a:r>
              <a:rPr lang="en-US" sz="1200" dirty="0">
                <a:latin typeface="Cambria" panose="02040503050406030204" pitchFamily="18" charset="0"/>
                <a:ea typeface="Cambria" panose="02040503050406030204" pitchFamily="18" charset="0"/>
              </a:rPr>
              <a:t>Small lower jaw</a:t>
            </a:r>
          </a:p>
          <a:p>
            <a:pPr lvl="0"/>
            <a:r>
              <a:rPr lang="en-US" sz="1200" u="sng" dirty="0">
                <a:latin typeface="Cambria" panose="02040503050406030204" pitchFamily="18" charset="0"/>
                <a:ea typeface="Cambria" panose="02040503050406030204" pitchFamily="18" charset="0"/>
                <a:hlinkClick r:id="rId13"/>
              </a:rPr>
              <a:t>Swelling of the hands and feet</a:t>
            </a:r>
            <a:endParaRPr lang="en-US" sz="1200" dirty="0">
              <a:latin typeface="Cambria" panose="02040503050406030204" pitchFamily="18" charset="0"/>
              <a:ea typeface="Cambria" panose="02040503050406030204" pitchFamily="18" charset="0"/>
            </a:endParaRPr>
          </a:p>
          <a:p>
            <a:pPr lvl="0"/>
            <a:endParaRPr lang="en-US" sz="1200" dirty="0">
              <a:latin typeface="Cambria" panose="02040503050406030204" pitchFamily="18" charset="0"/>
              <a:ea typeface="Cambria" panose="02040503050406030204" pitchFamily="18" charset="0"/>
            </a:endParaRPr>
          </a:p>
          <a:p>
            <a:pPr lvl="0"/>
            <a:endParaRPr lang="en-US" sz="1200" dirty="0">
              <a:latin typeface="Cambria" panose="02040503050406030204" pitchFamily="18" charset="0"/>
              <a:ea typeface="Cambria" panose="02040503050406030204" pitchFamily="18" charset="0"/>
            </a:endParaRPr>
          </a:p>
          <a:p>
            <a:pPr lvl="0"/>
            <a:endParaRPr lang="en-US" sz="1200" dirty="0">
              <a:latin typeface="Cambria" panose="02040503050406030204" pitchFamily="18" charset="0"/>
              <a:ea typeface="Cambria" panose="02040503050406030204" pitchFamily="18" charset="0"/>
            </a:endParaRPr>
          </a:p>
        </p:txBody>
      </p:sp>
      <p:pic>
        <p:nvPicPr>
          <p:cNvPr id="19" name="New Recording 236" descr="New Recording 236">
            <a:hlinkClick r:id="" action="ppaction://media"/>
            <a:extLst>
              <a:ext uri="{FF2B5EF4-FFF2-40B4-BE49-F238E27FC236}">
                <a16:creationId xmlns:a16="http://schemas.microsoft.com/office/drawing/2014/main" id="{BE7107B1-0511-C102-DCBD-3558D5C06C75}"/>
              </a:ext>
            </a:extLst>
          </p:cNvPr>
          <p:cNvPicPr>
            <a:picLocks noChangeAspect="1"/>
          </p:cNvPicPr>
          <p:nvPr>
            <a:audioFile r:link="rId2"/>
            <p:extLst>
              <p:ext uri="{DAA4B4D4-6D71-4841-9C94-3DE7FCFB9230}">
                <p14:media xmlns:p14="http://schemas.microsoft.com/office/powerpoint/2010/main" r:embed="rId1"/>
              </p:ext>
            </p:extLst>
          </p:nvPr>
        </p:nvPicPr>
        <p:blipFill>
          <a:blip r:embed="rId14"/>
          <a:stretch>
            <a:fillRect/>
          </a:stretch>
        </p:blipFill>
        <p:spPr>
          <a:xfrm>
            <a:off x="8331200" y="4196553"/>
            <a:ext cx="812800" cy="812800"/>
          </a:xfrm>
          <a:prstGeom prst="rect">
            <a:avLst/>
          </a:prstGeom>
        </p:spPr>
      </p:pic>
    </p:spTree>
    <p:extLst>
      <p:ext uri="{BB962C8B-B14F-4D97-AF65-F5344CB8AC3E}">
        <p14:creationId xmlns:p14="http://schemas.microsoft.com/office/powerpoint/2010/main" val="70496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8145"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theme/theme1.xml><?xml version="1.0" encoding="utf-8"?>
<a:theme xmlns:a="http://schemas.openxmlformats.org/drawingml/2006/main" name="DNA Infographics by Slidesgo">
  <a:themeElements>
    <a:clrScheme name="Simple Light">
      <a:dk1>
        <a:srgbClr val="000000"/>
      </a:dk1>
      <a:lt1>
        <a:srgbClr val="D6D4CC"/>
      </a:lt1>
      <a:dk2>
        <a:srgbClr val="2B3B5C"/>
      </a:dk2>
      <a:lt2>
        <a:srgbClr val="075681"/>
      </a:lt2>
      <a:accent1>
        <a:srgbClr val="287CBC"/>
      </a:accent1>
      <a:accent2>
        <a:srgbClr val="FE7702"/>
      </a:accent2>
      <a:accent3>
        <a:srgbClr val="E94B86"/>
      </a:accent3>
      <a:accent4>
        <a:srgbClr val="25AC9B"/>
      </a:accent4>
      <a:accent5>
        <a:srgbClr val="ECB004"/>
      </a:accent5>
      <a:accent6>
        <a:srgbClr val="B52A8F"/>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793</TotalTime>
  <Words>2912</Words>
  <Application>Microsoft Macintosh PowerPoint</Application>
  <PresentationFormat>On-screen Show (16:9)</PresentationFormat>
  <Paragraphs>293</Paragraphs>
  <Slides>34</Slides>
  <Notes>34</Notes>
  <HiddenSlides>0</HiddenSlides>
  <MMClips>32</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Britannic Bold</vt:lpstr>
      <vt:lpstr>Proxima Nova Semibold</vt:lpstr>
      <vt:lpstr>Arial</vt:lpstr>
      <vt:lpstr>Fira Sans</vt:lpstr>
      <vt:lpstr>Proxima Nova</vt:lpstr>
      <vt:lpstr>Bell MT</vt:lpstr>
      <vt:lpstr>Cambria</vt:lpstr>
      <vt:lpstr>Fira Sans Medium</vt:lpstr>
      <vt:lpstr>Roboto</vt:lpstr>
      <vt:lpstr>DNA Infographics by Slidesgo</vt:lpstr>
      <vt:lpstr>Slidesgo Final Pages</vt:lpstr>
      <vt:lpstr>Numerical Chromosome Abnormalities</vt:lpstr>
      <vt:lpstr>Variation in Chromosome Number: Terminology and Origin</vt:lpstr>
      <vt:lpstr>Nondisjunction during the first and second meiotic divisions. </vt:lpstr>
      <vt:lpstr>Monosomy</vt:lpstr>
      <vt:lpstr>Trisomy</vt:lpstr>
      <vt:lpstr>Syndromes</vt:lpstr>
      <vt:lpstr>Turner Syndrome (Monosomy)</vt:lpstr>
      <vt:lpstr>Turner Syndrome (Monosomy)</vt:lpstr>
      <vt:lpstr>Turner Syndrome (Monosomy)</vt:lpstr>
      <vt:lpstr>Turner Syndrome (Monosomy)</vt:lpstr>
      <vt:lpstr>Turner Syndrome (Monosomy)</vt:lpstr>
      <vt:lpstr>Down Syndrome (Trisomy 21)</vt:lpstr>
      <vt:lpstr>Down Syndrome (Trisomy 21)</vt:lpstr>
      <vt:lpstr>Down Syndrome (Trisomy 21)</vt:lpstr>
      <vt:lpstr>Down Syndrome (Trisomy 21)</vt:lpstr>
      <vt:lpstr>Down Syndrome (Trisomy 21)</vt:lpstr>
      <vt:lpstr>Klinefelter Syndrome (XXY)</vt:lpstr>
      <vt:lpstr>Klinefelter Syndrome (XXY)</vt:lpstr>
      <vt:lpstr>Klinefelter Syndrome (XXY)</vt:lpstr>
      <vt:lpstr>Klinefelter Syndrome (XXY)</vt:lpstr>
      <vt:lpstr>Klinefelter Syndrome (XXY)</vt:lpstr>
      <vt:lpstr>Klinefelter Syndrome (XXY)</vt:lpstr>
      <vt:lpstr>Klinefelter Syndrome (XXY)</vt:lpstr>
      <vt:lpstr>Patau Syndrome (Trisomy 13)</vt:lpstr>
      <vt:lpstr>Patau Syndrome (Trisomy 13)</vt:lpstr>
      <vt:lpstr>Patau Syndrome (Trisomy 13)</vt:lpstr>
      <vt:lpstr>Patau Syndrome (Trisomy 13)</vt:lpstr>
      <vt:lpstr>Patau Syndrome (Trisomy 13)</vt:lpstr>
      <vt:lpstr>Patau Syndrome (Trisomy 13)</vt:lpstr>
      <vt:lpstr>Edward Syndrome (Trisomy 18)</vt:lpstr>
      <vt:lpstr>Edward Syndrome (Trisomy 18)</vt:lpstr>
      <vt:lpstr>Edward Syndrome (Trisomy 18)</vt:lpstr>
      <vt:lpstr>Edward Syndrome (Trisomy 18)</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Numerical Chromosomal Abnormalities</dc:title>
  <cp:lastModifiedBy>Mahroo Hajimehdi</cp:lastModifiedBy>
  <cp:revision>11</cp:revision>
  <dcterms:modified xsi:type="dcterms:W3CDTF">2022-05-18T18:43:59Z</dcterms:modified>
</cp:coreProperties>
</file>